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114"/>
  </p:notesMasterIdLst>
  <p:handoutMasterIdLst>
    <p:handoutMasterId r:id="rId115"/>
  </p:handoutMasterIdLst>
  <p:sldIdLst>
    <p:sldId id="319" r:id="rId2"/>
    <p:sldId id="312" r:id="rId3"/>
    <p:sldId id="308" r:id="rId4"/>
    <p:sldId id="1426" r:id="rId5"/>
    <p:sldId id="1436" r:id="rId6"/>
    <p:sldId id="1437" r:id="rId7"/>
    <p:sldId id="1438" r:id="rId8"/>
    <p:sldId id="1439" r:id="rId9"/>
    <p:sldId id="1440" r:id="rId10"/>
    <p:sldId id="1441" r:id="rId11"/>
    <p:sldId id="1442" r:id="rId12"/>
    <p:sldId id="1424" r:id="rId13"/>
    <p:sldId id="1443" r:id="rId14"/>
    <p:sldId id="1444" r:id="rId15"/>
    <p:sldId id="1445" r:id="rId16"/>
    <p:sldId id="1446" r:id="rId17"/>
    <p:sldId id="1447" r:id="rId18"/>
    <p:sldId id="1448" r:id="rId19"/>
    <p:sldId id="1449" r:id="rId20"/>
    <p:sldId id="1450" r:id="rId21"/>
    <p:sldId id="1451" r:id="rId22"/>
    <p:sldId id="1452" r:id="rId23"/>
    <p:sldId id="1428" r:id="rId24"/>
    <p:sldId id="1453" r:id="rId25"/>
    <p:sldId id="1454" r:id="rId26"/>
    <p:sldId id="1455" r:id="rId27"/>
    <p:sldId id="1456" r:id="rId28"/>
    <p:sldId id="1457" r:id="rId29"/>
    <p:sldId id="1458" r:id="rId30"/>
    <p:sldId id="1429" r:id="rId31"/>
    <p:sldId id="1459" r:id="rId32"/>
    <p:sldId id="1460" r:id="rId33"/>
    <p:sldId id="1461" r:id="rId34"/>
    <p:sldId id="1462" r:id="rId35"/>
    <p:sldId id="1463" r:id="rId36"/>
    <p:sldId id="1464" r:id="rId37"/>
    <p:sldId id="1465" r:id="rId38"/>
    <p:sldId id="1466" r:id="rId39"/>
    <p:sldId id="1467" r:id="rId40"/>
    <p:sldId id="1468" r:id="rId41"/>
    <p:sldId id="1469" r:id="rId42"/>
    <p:sldId id="1470" r:id="rId43"/>
    <p:sldId id="1471" r:id="rId44"/>
    <p:sldId id="1473" r:id="rId45"/>
    <p:sldId id="1427" r:id="rId46"/>
    <p:sldId id="1474" r:id="rId47"/>
    <p:sldId id="1475" r:id="rId48"/>
    <p:sldId id="1476" r:id="rId49"/>
    <p:sldId id="1477" r:id="rId50"/>
    <p:sldId id="1478" r:id="rId51"/>
    <p:sldId id="1479" r:id="rId52"/>
    <p:sldId id="1472" r:id="rId53"/>
    <p:sldId id="1480" r:id="rId54"/>
    <p:sldId id="1481" r:id="rId55"/>
    <p:sldId id="1482" r:id="rId56"/>
    <p:sldId id="1483" r:id="rId57"/>
    <p:sldId id="1484" r:id="rId58"/>
    <p:sldId id="1486" r:id="rId59"/>
    <p:sldId id="1487" r:id="rId60"/>
    <p:sldId id="1485" r:id="rId61"/>
    <p:sldId id="1422" r:id="rId62"/>
    <p:sldId id="1488" r:id="rId63"/>
    <p:sldId id="1489" r:id="rId64"/>
    <p:sldId id="1490" r:id="rId65"/>
    <p:sldId id="1491" r:id="rId66"/>
    <p:sldId id="1506" r:id="rId67"/>
    <p:sldId id="1512" r:id="rId68"/>
    <p:sldId id="1511" r:id="rId69"/>
    <p:sldId id="1430" r:id="rId70"/>
    <p:sldId id="1423" r:id="rId71"/>
    <p:sldId id="1507" r:id="rId72"/>
    <p:sldId id="1508" r:id="rId73"/>
    <p:sldId id="1431" r:id="rId74"/>
    <p:sldId id="1509" r:id="rId75"/>
    <p:sldId id="1510" r:id="rId76"/>
    <p:sldId id="1492" r:id="rId77"/>
    <p:sldId id="1493" r:id="rId78"/>
    <p:sldId id="1494" r:id="rId79"/>
    <p:sldId id="1495" r:id="rId80"/>
    <p:sldId id="1496" r:id="rId81"/>
    <p:sldId id="1497" r:id="rId82"/>
    <p:sldId id="1498" r:id="rId83"/>
    <p:sldId id="1513" r:id="rId84"/>
    <p:sldId id="1514" r:id="rId85"/>
    <p:sldId id="1421" r:id="rId86"/>
    <p:sldId id="1336" r:id="rId87"/>
    <p:sldId id="1499" r:id="rId88"/>
    <p:sldId id="1500" r:id="rId89"/>
    <p:sldId id="1501" r:id="rId90"/>
    <p:sldId id="1432" r:id="rId91"/>
    <p:sldId id="1502" r:id="rId92"/>
    <p:sldId id="1503" r:id="rId93"/>
    <p:sldId id="1504" r:id="rId94"/>
    <p:sldId id="1341" r:id="rId95"/>
    <p:sldId id="1505" r:id="rId96"/>
    <p:sldId id="1515" r:id="rId97"/>
    <p:sldId id="1433" r:id="rId98"/>
    <p:sldId id="1516" r:id="rId99"/>
    <p:sldId id="1517" r:id="rId100"/>
    <p:sldId id="1518" r:id="rId101"/>
    <p:sldId id="1519" r:id="rId102"/>
    <p:sldId id="1526" r:id="rId103"/>
    <p:sldId id="1525" r:id="rId104"/>
    <p:sldId id="1520" r:id="rId105"/>
    <p:sldId id="1521" r:id="rId106"/>
    <p:sldId id="1522" r:id="rId107"/>
    <p:sldId id="1523" r:id="rId108"/>
    <p:sldId id="1434" r:id="rId109"/>
    <p:sldId id="1524" r:id="rId110"/>
    <p:sldId id="1435" r:id="rId111"/>
    <p:sldId id="1527" r:id="rId112"/>
    <p:sldId id="1528" r:id="rId113"/>
  </p:sldIdLst>
  <p:sldSz cx="9144000" cy="6858000" type="screen4x3"/>
  <p:notesSz cx="6858000" cy="9144000"/>
  <p:custDataLst>
    <p:tags r:id="rId1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93B8"/>
    <a:srgbClr val="90CFDF"/>
    <a:srgbClr val="319095"/>
    <a:srgbClr val="074996"/>
    <a:srgbClr val="595959"/>
    <a:srgbClr val="4472C4"/>
    <a:srgbClr val="F30017"/>
    <a:srgbClr val="FFAFBA"/>
    <a:srgbClr val="FF7F94"/>
    <a:srgbClr val="F660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50" autoAdjust="0"/>
    <p:restoredTop sz="89414" autoAdjust="0"/>
  </p:normalViewPr>
  <p:slideViewPr>
    <p:cSldViewPr snapToGrid="0">
      <p:cViewPr varScale="1">
        <p:scale>
          <a:sx n="57" d="100"/>
          <a:sy n="57" d="100"/>
        </p:scale>
        <p:origin x="48" y="4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278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presProps" Target="pres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slide" Target="slides/slide109.xml"/><Relationship Id="rId11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tags" Target="tags/tag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notesMaster" Target="notesMasters/notesMaster1.xml"/><Relationship Id="rId119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82CDD52-2B46-7B49-842A-AA53AB730B8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623352-C90C-D24C-B8BE-556D56966B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E3F03F-04C0-3B4C-98EF-4B591385F5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8CBB3D-2EBA-9D4F-8423-81DDA5C260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69941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2A66C-1DB6-E44E-9EB9-C3C62BDEBC05}" type="datetimeFigureOut">
              <a:rPr kumimoji="1" lang="zh-CN" altLang="en-US" smtClean="0"/>
              <a:t>2021/2/24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7D336-4BC6-EE4C-BD27-9292C4CE84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075102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0649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2436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4.jpeg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40572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BE567D6C-98E0-4DEF-8A74-6182ECC626BB}"/>
              </a:ext>
            </a:extLst>
          </p:cNvPr>
          <p:cNvSpPr/>
          <p:nvPr userDrawn="1"/>
        </p:nvSpPr>
        <p:spPr>
          <a:xfrm>
            <a:off x="5144516" y="6371963"/>
            <a:ext cx="1228061" cy="372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EF0BFE3-E035-4DB9-A3D2-B8F99D35F0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843" y="1130301"/>
            <a:ext cx="5334121" cy="2177314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algn="l">
              <a:lnSpc>
                <a:spcPct val="120000"/>
              </a:lnSpc>
              <a:defRPr sz="33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F0F1B1-16C1-47F5-83C1-E23FF7DB07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457" y="3307615"/>
            <a:ext cx="5344508" cy="50845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lnSpc>
                <a:spcPct val="120000"/>
              </a:lnSpc>
              <a:buNone/>
              <a:defRPr sz="135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14" name="文本占位符 113">
            <a:extLst>
              <a:ext uri="{FF2B5EF4-FFF2-40B4-BE49-F238E27FC236}">
                <a16:creationId xmlns:a16="http://schemas.microsoft.com/office/drawing/2014/main" id="{1D042017-EA01-0746-A58F-259DD19AD3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2457" y="4102632"/>
            <a:ext cx="5319713" cy="2031468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B266384C-2791-0F43-9817-F81B103A739A}"/>
              </a:ext>
            </a:extLst>
          </p:cNvPr>
          <p:cNvSpPr/>
          <p:nvPr userDrawn="1"/>
        </p:nvSpPr>
        <p:spPr>
          <a:xfrm>
            <a:off x="9010520" y="0"/>
            <a:ext cx="13347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pic>
        <p:nvPicPr>
          <p:cNvPr id="110" name="图片 109">
            <a:extLst>
              <a:ext uri="{FF2B5EF4-FFF2-40B4-BE49-F238E27FC236}">
                <a16:creationId xmlns:a16="http://schemas.microsoft.com/office/drawing/2014/main" id="{AD8D2358-BAA6-4DCB-8F50-C483277FD6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"/>
                    </a14:imgEffect>
                    <a14:imgEffect>
                      <a14:sharpenSoften amoun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291" y="3307615"/>
            <a:ext cx="1777868" cy="1907934"/>
          </a:xfrm>
          <a:prstGeom prst="rect">
            <a:avLst/>
          </a:prstGeom>
          <a:noFill/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66B964F-49E7-464C-91A8-5BC6EE9B501C}"/>
              </a:ext>
            </a:extLst>
          </p:cNvPr>
          <p:cNvSpPr/>
          <p:nvPr userDrawn="1"/>
        </p:nvSpPr>
        <p:spPr>
          <a:xfrm>
            <a:off x="1" y="0"/>
            <a:ext cx="6372576" cy="1047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F6AFDF3-2EF5-4164-84E3-0E702C77CCA8}"/>
              </a:ext>
            </a:extLst>
          </p:cNvPr>
          <p:cNvSpPr/>
          <p:nvPr userDrawn="1"/>
        </p:nvSpPr>
        <p:spPr>
          <a:xfrm>
            <a:off x="5700686" y="754851"/>
            <a:ext cx="567093" cy="18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DF3EA38-E8BD-4561-A872-5E65122F6F34}"/>
              </a:ext>
            </a:extLst>
          </p:cNvPr>
          <p:cNvSpPr/>
          <p:nvPr userDrawn="1"/>
        </p:nvSpPr>
        <p:spPr>
          <a:xfrm>
            <a:off x="5237018" y="6177519"/>
            <a:ext cx="1083411" cy="2431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2" name="图片占位符 7">
            <a:extLst>
              <a:ext uri="{FF2B5EF4-FFF2-40B4-BE49-F238E27FC236}">
                <a16:creationId xmlns:a16="http://schemas.microsoft.com/office/drawing/2014/main" id="{1D366FF6-F4E4-4D2C-AAF8-F80B2CC511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61127" y="0"/>
            <a:ext cx="3058667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</p:pic>
      <p:sp>
        <p:nvSpPr>
          <p:cNvPr id="230" name="任意形状 229">
            <a:extLst>
              <a:ext uri="{FF2B5EF4-FFF2-40B4-BE49-F238E27FC236}">
                <a16:creationId xmlns:a16="http://schemas.microsoft.com/office/drawing/2014/main" id="{871B02A7-EF6F-134C-B920-6B76573B7D8C}"/>
              </a:ext>
            </a:extLst>
          </p:cNvPr>
          <p:cNvSpPr/>
          <p:nvPr userDrawn="1"/>
        </p:nvSpPr>
        <p:spPr>
          <a:xfrm>
            <a:off x="5859407" y="-86497"/>
            <a:ext cx="3202595" cy="7027086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B583EDF-1FB2-46BF-8E0F-F37E0204822B}"/>
              </a:ext>
            </a:extLst>
          </p:cNvPr>
          <p:cNvGrpSpPr/>
          <p:nvPr userDrawn="1"/>
        </p:nvGrpSpPr>
        <p:grpSpPr>
          <a:xfrm>
            <a:off x="-1870807" y="111771"/>
            <a:ext cx="7939086" cy="968457"/>
            <a:chOff x="-1870807" y="111771"/>
            <a:chExt cx="7939086" cy="968457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0CF5262D-E87E-47DF-8AC6-2D6253A145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contrast="2000"/>
                      </a14:imgEffect>
                      <a14:imgEffect>
                        <a14:sharpenSoften amount="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00" y="111771"/>
              <a:ext cx="797615" cy="875249"/>
            </a:xfrm>
            <a:prstGeom prst="rect">
              <a:avLst/>
            </a:prstGeom>
            <a:noFill/>
          </p:spPr>
        </p:pic>
        <p:sp>
          <p:nvSpPr>
            <p:cNvPr id="18" name="副标题 2">
              <a:extLst>
                <a:ext uri="{FF2B5EF4-FFF2-40B4-BE49-F238E27FC236}">
                  <a16:creationId xmlns:a16="http://schemas.microsoft.com/office/drawing/2014/main" id="{CCCC069B-DAD5-4877-9C2E-ED970B23F34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-1870807" y="571776"/>
              <a:ext cx="7939086" cy="508452"/>
            </a:xfrm>
            <a:prstGeom prst="rect">
              <a:avLst/>
            </a:prstGeom>
          </p:spPr>
          <p:txBody>
            <a:bodyPr anchor="ctr" anchorCtr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350" dirty="0">
                  <a:solidFill>
                    <a:schemeClr val="tx2"/>
                  </a:solidFill>
                  <a:latin typeface="Blackadder ITC" panose="04020505051007020D02" pitchFamily="82" charset="0"/>
                </a:rPr>
                <a:t>Naval Aeronautical University </a:t>
              </a:r>
            </a:p>
          </p:txBody>
        </p:sp>
        <p:pic>
          <p:nvPicPr>
            <p:cNvPr id="30722" name="Picture 2">
              <a:extLst>
                <a:ext uri="{FF2B5EF4-FFF2-40B4-BE49-F238E27FC236}">
                  <a16:creationId xmlns:a16="http://schemas.microsoft.com/office/drawing/2014/main" id="{9D39FAD1-1AE4-4DB0-BA47-7E24A7685EE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6962" y="207266"/>
              <a:ext cx="2165350" cy="512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0" name="图片 19" descr="图片包含 动物, 黑暗, 飞行, 亮&#10;&#10;描述已自动生成">
            <a:extLst>
              <a:ext uri="{FF2B5EF4-FFF2-40B4-BE49-F238E27FC236}">
                <a16:creationId xmlns:a16="http://schemas.microsoft.com/office/drawing/2014/main" id="{2F5046F9-E527-46F5-BE1C-8543AD17A2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5" t="27502" r="27709" b="25335"/>
          <a:stretch/>
        </p:blipFill>
        <p:spPr>
          <a:xfrm rot="20969388" flipH="1">
            <a:off x="6161032" y="3524728"/>
            <a:ext cx="2636515" cy="2783574"/>
          </a:xfrm>
          <a:prstGeom prst="rect">
            <a:avLst/>
          </a:prstGeom>
        </p:spPr>
      </p:pic>
      <p:pic>
        <p:nvPicPr>
          <p:cNvPr id="21" name="图片 20" descr="图片包含 飞行, 户外, 动物, 黑暗&#10;&#10;描述已自动生成">
            <a:extLst>
              <a:ext uri="{FF2B5EF4-FFF2-40B4-BE49-F238E27FC236}">
                <a16:creationId xmlns:a16="http://schemas.microsoft.com/office/drawing/2014/main" id="{FCF49223-7BE9-43B8-9D8D-6E1EB5F059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8" t="29168" r="22917" b="20835"/>
          <a:stretch>
            <a:fillRect/>
          </a:stretch>
        </p:blipFill>
        <p:spPr>
          <a:xfrm flipH="1">
            <a:off x="7636995" y="3008504"/>
            <a:ext cx="1133845" cy="68425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09AC23E-7C79-4710-9879-1BB72171B47F}"/>
              </a:ext>
            </a:extLst>
          </p:cNvPr>
          <p:cNvSpPr/>
          <p:nvPr userDrawn="1"/>
        </p:nvSpPr>
        <p:spPr>
          <a:xfrm>
            <a:off x="24206" y="63324"/>
            <a:ext cx="4189863" cy="973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BF335F7-E8D0-423F-8AC5-730B2C87BC20}"/>
              </a:ext>
            </a:extLst>
          </p:cNvPr>
          <p:cNvSpPr/>
          <p:nvPr userDrawn="1"/>
        </p:nvSpPr>
        <p:spPr>
          <a:xfrm>
            <a:off x="897742" y="195452"/>
            <a:ext cx="48013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71534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数学建模算法与应用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8FE3F14-0A83-413C-A989-7173E0487A0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56657" y="152481"/>
            <a:ext cx="603140" cy="84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31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1A2EB76-5181-4BF6-959D-25A67C426BF1}"/>
              </a:ext>
            </a:extLst>
          </p:cNvPr>
          <p:cNvSpPr/>
          <p:nvPr userDrawn="1"/>
        </p:nvSpPr>
        <p:spPr>
          <a:xfrm>
            <a:off x="2751644" y="-30098"/>
            <a:ext cx="6392356" cy="61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D0AF157-135E-5B48-83D7-67D478F83CDC}"/>
              </a:ext>
            </a:extLst>
          </p:cNvPr>
          <p:cNvSpPr/>
          <p:nvPr userDrawn="1"/>
        </p:nvSpPr>
        <p:spPr>
          <a:xfrm>
            <a:off x="-9485" y="0"/>
            <a:ext cx="13347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B99CD373-9A19-B145-9F82-758C4568C2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164064" y="0"/>
            <a:ext cx="3072872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9CD7EF8E-C973-F549-8D89-2BDFF14D89D4}"/>
              </a:ext>
            </a:extLst>
          </p:cNvPr>
          <p:cNvSpPr/>
          <p:nvPr userDrawn="1"/>
        </p:nvSpPr>
        <p:spPr>
          <a:xfrm flipH="1">
            <a:off x="73524" y="-98854"/>
            <a:ext cx="3249529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图片占位符 7">
            <a:extLst>
              <a:ext uri="{FF2B5EF4-FFF2-40B4-BE49-F238E27FC236}">
                <a16:creationId xmlns:a16="http://schemas.microsoft.com/office/drawing/2014/main" id="{183BAD50-F315-4439-9DD3-78F8DF3056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4303" y="-90722"/>
            <a:ext cx="3139863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CA3AD8D2-F0CE-48FE-BE13-EE6B8336F6D6}"/>
              </a:ext>
            </a:extLst>
          </p:cNvPr>
          <p:cNvGrpSpPr/>
          <p:nvPr userDrawn="1"/>
        </p:nvGrpSpPr>
        <p:grpSpPr>
          <a:xfrm>
            <a:off x="5627500" y="179918"/>
            <a:ext cx="3352436" cy="946076"/>
            <a:chOff x="5639533" y="1"/>
            <a:chExt cx="3352436" cy="94607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4531A01-D111-44DD-8AF7-3F424DBBC12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2000"/>
                      </a14:imgEffect>
                      <a14:imgEffect>
                        <a14:sharpenSoften amount="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4354" y="1"/>
              <a:ext cx="797615" cy="875249"/>
            </a:xfrm>
            <a:prstGeom prst="rect">
              <a:avLst/>
            </a:prstGeom>
            <a:noFill/>
          </p:spPr>
        </p:pic>
        <p:sp>
          <p:nvSpPr>
            <p:cNvPr id="13" name="副标题 2">
              <a:extLst>
                <a:ext uri="{FF2B5EF4-FFF2-40B4-BE49-F238E27FC236}">
                  <a16:creationId xmlns:a16="http://schemas.microsoft.com/office/drawing/2014/main" id="{5DB67CCF-68D1-4AC3-9150-7810CD924B4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639533" y="437625"/>
              <a:ext cx="2460780" cy="508452"/>
            </a:xfrm>
            <a:prstGeom prst="rect">
              <a:avLst/>
            </a:prstGeom>
          </p:spPr>
          <p:txBody>
            <a:bodyPr anchor="ctr" anchorCtr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350" dirty="0">
                  <a:solidFill>
                    <a:schemeClr val="tx2"/>
                  </a:solidFill>
                  <a:latin typeface="Blackadder ITC" panose="04020505051007020D02" pitchFamily="82" charset="0"/>
                </a:rPr>
                <a:t>Naval Aeronautical University </a:t>
              </a:r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BE194255-7866-41D0-84E5-16D7F9A7D8C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34963" y="157391"/>
              <a:ext cx="2165350" cy="512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1D9AAE59-04CF-47BD-ACA1-8373D368E8D4}"/>
              </a:ext>
            </a:extLst>
          </p:cNvPr>
          <p:cNvSpPr/>
          <p:nvPr userDrawn="1"/>
        </p:nvSpPr>
        <p:spPr>
          <a:xfrm>
            <a:off x="4954386" y="5619404"/>
            <a:ext cx="4164218" cy="1238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32248DD-EB20-4BE9-A420-0B91895671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2" t="30239" r="23487" b="22840"/>
          <a:stretch>
            <a:fillRect/>
          </a:stretch>
        </p:blipFill>
        <p:spPr>
          <a:xfrm>
            <a:off x="305699" y="4304781"/>
            <a:ext cx="2957039" cy="1673513"/>
          </a:xfrm>
          <a:prstGeom prst="rect">
            <a:avLst/>
          </a:prstGeom>
          <a:noFill/>
        </p:spPr>
      </p:pic>
      <p:pic>
        <p:nvPicPr>
          <p:cNvPr id="16" name="图片 15" descr="图片包含 飞行, 户外, 动物, 黑暗&#10;&#10;描述已自动生成">
            <a:extLst>
              <a:ext uri="{FF2B5EF4-FFF2-40B4-BE49-F238E27FC236}">
                <a16:creationId xmlns:a16="http://schemas.microsoft.com/office/drawing/2014/main" id="{D8717597-520A-4226-9D65-FC4A60A2D4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8" t="29168" r="22917" b="20835"/>
          <a:stretch>
            <a:fillRect/>
          </a:stretch>
        </p:blipFill>
        <p:spPr>
          <a:xfrm>
            <a:off x="281424" y="3429002"/>
            <a:ext cx="1163230" cy="684253"/>
          </a:xfrm>
          <a:prstGeom prst="rect">
            <a:avLst/>
          </a:prstGeom>
        </p:spPr>
      </p:pic>
      <p:sp>
        <p:nvSpPr>
          <p:cNvPr id="17" name="Oval 14">
            <a:extLst>
              <a:ext uri="{FF2B5EF4-FFF2-40B4-BE49-F238E27FC236}">
                <a16:creationId xmlns:a16="http://schemas.microsoft.com/office/drawing/2014/main" id="{6BA6CDC1-33D2-430C-97F4-0E88C1774BDB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5821486" y="1088508"/>
            <a:ext cx="3248990" cy="45719"/>
          </a:xfrm>
          <a:prstGeom prst="ellipse">
            <a:avLst/>
          </a:prstGeom>
          <a:solidFill>
            <a:srgbClr val="0293B8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8E35631-D04C-49C3-B132-D9762499C6BF}"/>
              </a:ext>
            </a:extLst>
          </p:cNvPr>
          <p:cNvSpPr/>
          <p:nvPr userDrawn="1"/>
        </p:nvSpPr>
        <p:spPr>
          <a:xfrm>
            <a:off x="4796458" y="80849"/>
            <a:ext cx="4189863" cy="973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7C224FF-63B6-4A73-AC04-7B7E2C0637FC}"/>
              </a:ext>
            </a:extLst>
          </p:cNvPr>
          <p:cNvSpPr/>
          <p:nvPr userDrawn="1"/>
        </p:nvSpPr>
        <p:spPr>
          <a:xfrm>
            <a:off x="4490732" y="273234"/>
            <a:ext cx="48013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71534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数学建模算法与应用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68FE3F14-0A83-413C-A989-7173E0487A03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892954" y="179063"/>
            <a:ext cx="603140" cy="84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09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2720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8A2B693D-DA74-418B-B434-4DF788C9A567}"/>
              </a:ext>
            </a:extLst>
          </p:cNvPr>
          <p:cNvSpPr txBox="1"/>
          <p:nvPr userDrawn="1"/>
        </p:nvSpPr>
        <p:spPr>
          <a:xfrm>
            <a:off x="0" y="54647"/>
            <a:ext cx="2840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数学建模算法与应用</a:t>
            </a:r>
          </a:p>
        </p:txBody>
      </p:sp>
      <p:sp>
        <p:nvSpPr>
          <p:cNvPr id="12" name="Oval 14">
            <a:extLst>
              <a:ext uri="{FF2B5EF4-FFF2-40B4-BE49-F238E27FC236}">
                <a16:creationId xmlns:a16="http://schemas.microsoft.com/office/drawing/2014/main" id="{1EF86223-594F-4CC2-8E15-C5D4707F8FE3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6286500" y="6427214"/>
            <a:ext cx="2759642" cy="45719"/>
          </a:xfrm>
          <a:prstGeom prst="ellipse">
            <a:avLst/>
          </a:prstGeom>
          <a:solidFill>
            <a:srgbClr val="0293B8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4ABC3D8D-3DDA-42A5-AF31-9C008BB42B74}"/>
              </a:ext>
            </a:extLst>
          </p:cNvPr>
          <p:cNvCxnSpPr>
            <a:cxnSpLocks/>
          </p:cNvCxnSpPr>
          <p:nvPr userDrawn="1"/>
        </p:nvCxnSpPr>
        <p:spPr>
          <a:xfrm>
            <a:off x="30336" y="475271"/>
            <a:ext cx="9113664" cy="0"/>
          </a:xfrm>
          <a:prstGeom prst="line">
            <a:avLst/>
          </a:prstGeom>
          <a:ln w="28575">
            <a:solidFill>
              <a:srgbClr val="0293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燕尾形 16">
            <a:extLst>
              <a:ext uri="{FF2B5EF4-FFF2-40B4-BE49-F238E27FC236}">
                <a16:creationId xmlns:a16="http://schemas.microsoft.com/office/drawing/2014/main" id="{A91E8CED-F193-478D-9B6E-D8607DC7D7B2}"/>
              </a:ext>
            </a:extLst>
          </p:cNvPr>
          <p:cNvSpPr/>
          <p:nvPr userDrawn="1"/>
        </p:nvSpPr>
        <p:spPr>
          <a:xfrm>
            <a:off x="2366957" y="-2421"/>
            <a:ext cx="509912" cy="496197"/>
          </a:xfrm>
          <a:prstGeom prst="chevron">
            <a:avLst/>
          </a:prstGeom>
          <a:solidFill>
            <a:srgbClr val="0293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235F13E-C386-47E8-9846-CC5F6E9A12F9}"/>
              </a:ext>
            </a:extLst>
          </p:cNvPr>
          <p:cNvSpPr txBox="1"/>
          <p:nvPr/>
        </p:nvSpPr>
        <p:spPr>
          <a:xfrm>
            <a:off x="-2121570" y="6447044"/>
            <a:ext cx="11161240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800" b="1" dirty="0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航空基础学院数学教研室</a:t>
            </a:r>
          </a:p>
        </p:txBody>
      </p:sp>
      <p:sp>
        <p:nvSpPr>
          <p:cNvPr id="10" name="燕尾形 16">
            <a:extLst>
              <a:ext uri="{FF2B5EF4-FFF2-40B4-BE49-F238E27FC236}">
                <a16:creationId xmlns:a16="http://schemas.microsoft.com/office/drawing/2014/main" id="{49DD24C2-B807-4A6B-90A3-45C6D574A779}"/>
              </a:ext>
            </a:extLst>
          </p:cNvPr>
          <p:cNvSpPr/>
          <p:nvPr userDrawn="1"/>
        </p:nvSpPr>
        <p:spPr>
          <a:xfrm>
            <a:off x="2679861" y="-8012"/>
            <a:ext cx="509912" cy="477713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5E2CC82-59A9-4C6E-BC38-8A42E3210C93}"/>
              </a:ext>
            </a:extLst>
          </p:cNvPr>
          <p:cNvSpPr/>
          <p:nvPr userDrawn="1"/>
        </p:nvSpPr>
        <p:spPr>
          <a:xfrm>
            <a:off x="6217920" y="6483096"/>
            <a:ext cx="2926080" cy="374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FD5F623E-C890-4BFF-A391-19C23CB60900}"/>
              </a:ext>
            </a:extLst>
          </p:cNvPr>
          <p:cNvSpPr txBox="1"/>
          <p:nvPr userDrawn="1"/>
        </p:nvSpPr>
        <p:spPr>
          <a:xfrm>
            <a:off x="7937492" y="6472889"/>
            <a:ext cx="1072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文本框 10">
            <a:extLst>
              <a:ext uri="{FF2B5EF4-FFF2-40B4-BE49-F238E27FC236}">
                <a16:creationId xmlns:a16="http://schemas.microsoft.com/office/drawing/2014/main" id="{0692B5AC-ED1F-4148-BE33-23CE7FE2F931}"/>
              </a:ext>
            </a:extLst>
          </p:cNvPr>
          <p:cNvSpPr txBox="1"/>
          <p:nvPr userDrawn="1"/>
        </p:nvSpPr>
        <p:spPr>
          <a:xfrm>
            <a:off x="5611132" y="53044"/>
            <a:ext cx="3399091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25000"/>
              </a:lnSpc>
            </a:pPr>
            <a:r>
              <a:rPr lang="zh-CN" altLang="en-US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</a:t>
            </a:r>
            <a:r>
              <a:rPr lang="zh-CN" altLang="en-US" sz="1800" b="1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章  多元分析</a:t>
            </a:r>
            <a:endParaRPr lang="zh-CN" altLang="en-US" sz="1800" b="1" dirty="0">
              <a:solidFill>
                <a:srgbClr val="40404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52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16" r:id="rId2"/>
    <p:sldLayoutId id="2147483717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19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311" userDrawn="1">
          <p15:clr>
            <a:srgbClr val="F26B43"/>
          </p15:clr>
        </p15:guide>
        <p15:guide id="4" pos="5449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7" orient="horz" pos="3929" userDrawn="1">
          <p15:clr>
            <a:srgbClr val="F26B43"/>
          </p15:clr>
        </p15:guide>
        <p15:guide id="8" orient="horz" pos="4020" userDrawn="1">
          <p15:clr>
            <a:srgbClr val="F26B43"/>
          </p15:clr>
        </p15:guide>
        <p15:guide id="9" pos="2030" userDrawn="1">
          <p15:clr>
            <a:srgbClr val="F26B43"/>
          </p15:clr>
        </p15:guide>
        <p15:guide id="10" pos="3731" userDrawn="1">
          <p15:clr>
            <a:srgbClr val="F26B43"/>
          </p15:clr>
        </p15:guide>
        <p15:guide id="11" pos="380" userDrawn="1">
          <p15:clr>
            <a:srgbClr val="F26B43"/>
          </p15:clr>
        </p15:guide>
        <p15:guide id="12" pos="538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package" Target="../embeddings/Microsoft_Word_Document91.docx"/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package" Target="../embeddings/Microsoft_Word_Document92.docx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package" Target="../embeddings/Microsoft_Word_Document93.docx"/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package" Target="../embeddings/Microsoft_Word_Document94.docx"/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package" Target="../embeddings/Microsoft_Word_Document95.docx"/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2" Type="http://schemas.openxmlformats.org/officeDocument/2006/relationships/package" Target="../embeddings/Microsoft_Word_Document96.docx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package" Target="../embeddings/Microsoft_Word_Document97.docx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package" Target="../embeddings/Microsoft_Word_Document98.docx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package" Target="../embeddings/Microsoft_Word_Document7.docx"/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2" Type="http://schemas.openxmlformats.org/officeDocument/2006/relationships/package" Target="../embeddings/Microsoft_Word_Document99.docx"/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package" Target="../embeddings/Microsoft_Word_Document100.docx"/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package" Target="../embeddings/Microsoft_Word_Document101.docx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.docx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package" Target="../embeddings/Microsoft_Word_Document9.docx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package" Target="../embeddings/Microsoft_Word_Document10.docx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package" Target="../embeddings/Microsoft_Word_Document11.docx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package" Target="../embeddings/Microsoft_Word_Document12.docx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package" Target="../embeddings/Microsoft_Word_Document13.docx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Word_Document14.docx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Microsoft_Word_Document15.docx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package" Target="../embeddings/Microsoft_Word_Document16.docx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Word_Document17.docx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package" Target="../embeddings/Microsoft_Word_Document18.docx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package" Target="../embeddings/Microsoft_Word_Document19.docx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package" Target="../embeddings/Microsoft_Word_Document20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21.doc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package" Target="../embeddings/Microsoft_Word_Document22.docx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package" Target="../embeddings/Microsoft_Word_Document23.docx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package" Target="../embeddings/Microsoft_Word_Document24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Word_Document25.doc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package" Target="../embeddings/Microsoft_Word_Document26.docx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package" Target="../embeddings/Microsoft_Word_Document27.docx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package" Target="../embeddings/Microsoft_Word_Document28.docx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package" Target="../embeddings/Microsoft_Word_Document29.docx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package" Target="../embeddings/Microsoft_Word_Document30.docx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package" Target="../embeddings/Microsoft_Word_Document31.docx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package" Target="../embeddings/Microsoft_Word_Document32.docx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package" Target="../embeddings/Microsoft_Word_Document33.docx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package" Target="../embeddings/Microsoft_Word_Document34.docx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package" Target="../embeddings/Microsoft_Word_Document35.docx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package" Target="../embeddings/Microsoft_Word_Document36.docx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package" Target="../embeddings/Microsoft_Word_Document37.docx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package" Target="../embeddings/Microsoft_Word_Document38.docx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package" Target="../embeddings/Microsoft_Word_Document39.docx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package" Target="../embeddings/Microsoft_Word_Document40.docx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package" Target="../embeddings/Microsoft_Word_Document41.docx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package" Target="../embeddings/Microsoft_Word_Document42.docx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package" Target="../embeddings/Microsoft_Word_Document43.docx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package" Target="../embeddings/Microsoft_Word_Document44.docx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package" Target="../embeddings/Microsoft_Word_Document45.docx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package" Target="../embeddings/Microsoft_Word_Document46.docx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package" Target="../embeddings/Microsoft_Word_Document47.docx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package" Target="../embeddings/Microsoft_Word_Document1.docx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package" Target="../embeddings/Microsoft_Word_Document48.docx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package" Target="../embeddings/Microsoft_Word_Document49.docx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package" Target="../embeddings/Microsoft_Word_Document50.docx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package" Target="../embeddings/Microsoft_Word_Document51.docx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package" Target="../embeddings/Microsoft_Word_Document52.docx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package" Target="../embeddings/Microsoft_Word_Document53.docx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package" Target="../embeddings/Microsoft_Word_Document54.docx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package" Target="../embeddings/Microsoft_Word_Document55.docx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package" Target="../embeddings/Microsoft_Word_Document56.docx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package" Target="../embeddings/Microsoft_Word_Document57.docx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package" Target="../embeddings/Microsoft_Word_Document58.docx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package" Target="../embeddings/Microsoft_Word_Document59.docx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package" Target="../embeddings/Microsoft_Word_Document60.docx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package" Target="../embeddings/Microsoft_Word_Document61.docx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package" Target="../embeddings/Microsoft_Word_Document62.docx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package" Target="../embeddings/Microsoft_Word_Document63.docx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Word_Document3.docx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package" Target="../embeddings/Microsoft_Word_Document64.docx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package" Target="../embeddings/Microsoft_Word_Document65.docx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package" Target="../embeddings/Microsoft_Word_Document66.docx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package" Target="../embeddings/Microsoft_Word_Document67.docx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package" Target="../embeddings/Microsoft_Word_Document68.docx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package" Target="../embeddings/Microsoft_Word_Document69.docx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package" Target="../embeddings/Microsoft_Word_Document70.docx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package" Target="../embeddings/Microsoft_Word_Document71.docx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package" Target="../embeddings/Microsoft_Word_Document72.docx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package" Target="../embeddings/Microsoft_Word_Document73.docx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package" Target="../embeddings/Microsoft_Word_Document4.docx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package" Target="../embeddings/Microsoft_Word_Document74.docx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package" Target="../embeddings/Microsoft_Word_Document75.docx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package" Target="../embeddings/Microsoft_Word_Document76.docx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package" Target="../embeddings/Microsoft_Word_Document77.docx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package" Target="../embeddings/Microsoft_Word_Document78.docx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package" Target="../embeddings/Microsoft_Word_Document79.docx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package" Target="../embeddings/Microsoft_Word_Document80.docx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Word_Document5.docx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1.docx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0.emf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package" Target="../embeddings/Microsoft_Word_Document82.docx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package" Target="../embeddings/Microsoft_Word_Document83.docx"/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package" Target="../embeddings/Microsoft_Word_Document84.docx"/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package" Target="../embeddings/Microsoft_Word_Document85.docx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package" Target="../embeddings/Microsoft_Word_Document86.docx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package" Target="../embeddings/Microsoft_Word_Document87.docx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package" Target="../embeddings/Microsoft_Word_Document88.docx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package" Target="../embeddings/Microsoft_Word_Document89.docx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package" Target="../embeddings/Microsoft_Word_Document90.docx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9">
            <a:extLst>
              <a:ext uri="{FF2B5EF4-FFF2-40B4-BE49-F238E27FC236}">
                <a16:creationId xmlns:a16="http://schemas.microsoft.com/office/drawing/2014/main" id="{09073DB5-2152-4F2C-8FE7-11699B4E67A9}"/>
              </a:ext>
            </a:extLst>
          </p:cNvPr>
          <p:cNvSpPr txBox="1"/>
          <p:nvPr/>
        </p:nvSpPr>
        <p:spPr>
          <a:xfrm>
            <a:off x="1575169" y="1478417"/>
            <a:ext cx="2262123" cy="923314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</a:t>
            </a:r>
            <a:r>
              <a:rPr lang="en-US" altLang="zh-CN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10</a:t>
            </a:r>
            <a:r>
              <a:rPr lang="zh-CN" altLang="en-US" sz="540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章</a:t>
            </a:r>
            <a:endParaRPr lang="zh-CN" altLang="en-US" sz="5400" dirty="0">
              <a:solidFill>
                <a:srgbClr val="4472C4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1DC2954-D90A-460B-8EE6-0E8298F94365}"/>
              </a:ext>
            </a:extLst>
          </p:cNvPr>
          <p:cNvSpPr/>
          <p:nvPr/>
        </p:nvSpPr>
        <p:spPr>
          <a:xfrm>
            <a:off x="1582140" y="2719977"/>
            <a:ext cx="2544252" cy="800203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4600" b="1">
                <a:solidFill>
                  <a:srgbClr val="4472C4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多元分析</a:t>
            </a:r>
            <a:endParaRPr lang="zh-CN" altLang="en-US" sz="4600" b="1" dirty="0">
              <a:solidFill>
                <a:srgbClr val="4472C4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72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3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6641549"/>
              </p:ext>
            </p:extLst>
          </p:nvPr>
        </p:nvGraphicFramePr>
        <p:xfrm>
          <a:off x="531813" y="804863"/>
          <a:ext cx="8188325" cy="559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448164" imgH="5788774" progId="Word.Document.12">
                  <p:embed/>
                </p:oleObj>
              </mc:Choice>
              <mc:Fallback>
                <p:oleObj name="Document" r:id="rId2" imgW="8448164" imgH="578877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88325" cy="5595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5746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3376801"/>
              </p:ext>
            </p:extLst>
          </p:nvPr>
        </p:nvGraphicFramePr>
        <p:xfrm>
          <a:off x="531813" y="804863"/>
          <a:ext cx="7861300" cy="282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4195" progId="Word.Document.12">
                  <p:embed/>
                </p:oleObj>
              </mc:Choice>
              <mc:Fallback>
                <p:oleObj name="Document" r:id="rId2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25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433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4374996"/>
              </p:ext>
            </p:extLst>
          </p:nvPr>
        </p:nvGraphicFramePr>
        <p:xfrm>
          <a:off x="531813" y="804863"/>
          <a:ext cx="7861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98791" progId="Word.Document.12">
                  <p:embed/>
                </p:oleObj>
              </mc:Choice>
              <mc:Fallback>
                <p:oleObj name="Document" r:id="rId2" imgW="8129635" imgH="509879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92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9646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E909FF9-107D-406A-8222-2D3018BBA9C1}"/>
              </a:ext>
            </a:extLst>
          </p:cNvPr>
          <p:cNvSpPr txBox="1"/>
          <p:nvPr/>
        </p:nvSpPr>
        <p:spPr>
          <a:xfrm>
            <a:off x="702608" y="1082131"/>
            <a:ext cx="801108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解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编写如下的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程序：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 clear, close all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D=[0, 1, sqrt(3), 2, sqrt(3), 1, 1; zeros(1,2),1, sqrt(3), 2, sqrt(3), 1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zeros(1,3),1, sqrt(3), 2, 1;zeros(1,4), 1, sqrt(3), 1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zeros(1,5), 1, 1; zeros(1,6), 1; zeros(1,7)]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原始距离矩阵的上三角元素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d=D+D';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构造完整的距离矩阵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[y,eigvals]=cmdscale(d)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求经典解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plot(y(:,1),y(:,2),'o','Color','k','LineWidth',1.3)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画出点的坐标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下面我们通过求特征值求经典解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A=-d.^2/2;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n=size(A,1); H=eye(n)-ones(n)/n;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H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B=H*A*H;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矩阵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[vec1,val1]=eig(B);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B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矩阵的特征向量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vec1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和特征值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val1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54628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30CA02C-DDCC-4E0C-AFAB-33EEB74E0228}"/>
              </a:ext>
            </a:extLst>
          </p:cNvPr>
          <p:cNvSpPr txBox="1"/>
          <p:nvPr/>
        </p:nvSpPr>
        <p:spPr>
          <a:xfrm>
            <a:off x="702608" y="943632"/>
            <a:ext cx="798419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[val2,ind]=sort(diag(val1),'descend')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把特征按从大到小排列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vec2=vec1(:,ind)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相应地把特征向量也重新排序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vec3=orth(vec2(:,[1,2]));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构造正交特征向量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711835"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point=vec3.*sqrt(val2(1:2)') 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利用矩阵广播求点的坐标</a:t>
            </a:r>
            <a:endParaRPr lang="zh-CN" altLang="zh-CN" sz="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hold on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plot(point(:,1),point(:,2),'D','Color','k','LineWidth',1.3)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验证不一致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theta=0.485;   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旋转的角度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T=[cos(theta),-sin(theta);sin(theta),cos(theta)];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Tpoint=point*T;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把解进行正交变换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plot(Tpoint(:,1),Tpoint(:,2),'+','Color','k','LineWidth',1.3)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验证一致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legend({'Matlab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命令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cmdscale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求得的解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按照算法求得的一个解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',...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   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正交变换后得到的与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cmdscale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相同的解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'},'Location','best')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534864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8776520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4195" progId="Word.Document.12">
                  <p:embed/>
                </p:oleObj>
              </mc:Choice>
              <mc:Fallback>
                <p:oleObj name="Document" r:id="rId2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3553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6256218"/>
              </p:ext>
            </p:extLst>
          </p:nvPr>
        </p:nvGraphicFramePr>
        <p:xfrm>
          <a:off x="531813" y="804863"/>
          <a:ext cx="7861300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77290" progId="Word.Document.12">
                  <p:embed/>
                </p:oleObj>
              </mc:Choice>
              <mc:Fallback>
                <p:oleObj name="Document" r:id="rId2" imgW="8129635" imgH="567729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978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1949033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4195" progId="Word.Document.12">
                  <p:embed/>
                </p:oleObj>
              </mc:Choice>
              <mc:Fallback>
                <p:oleObj name="Document" r:id="rId2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B113C0CA-95A1-409E-88B9-49BE1F583CEF}"/>
              </a:ext>
            </a:extLst>
          </p:cNvPr>
          <p:cNvSpPr txBox="1"/>
          <p:nvPr/>
        </p:nvSpPr>
        <p:spPr>
          <a:xfrm>
            <a:off x="777781" y="1859339"/>
            <a:ext cx="6989109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解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编写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程序如下：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 clear, close all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 = readmatrix('data10_21.txt'); d(isnan(d))=0;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d=nonzeros(d)';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按照列顺序提出矩阵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中的非零元素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再化成行向量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cities={'1.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阿伯瑞斯吹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','2.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布莱顿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','3.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卡里斯尔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','4.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多佛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','5.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爱塞特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',...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'6.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格拉斯哥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','7.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赫尔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','8.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印威内斯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','9.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里兹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','10.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伦敦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',...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'11.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纽加塞耳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','12.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挪利其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'}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构造细胞数组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[y,eigvals]=cmdscale(d)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求经典解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plot(y(:,1),y(:,2),'o','Color','k','LineWidth',1.5)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画出点的坐标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text(y(:,1)-18,y(:,2)-12,cities);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对点进行标注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9511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6490891"/>
              </p:ext>
            </p:extLst>
          </p:nvPr>
        </p:nvGraphicFramePr>
        <p:xfrm>
          <a:off x="531813" y="804863"/>
          <a:ext cx="7861300" cy="545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61081" progId="Word.Document.12">
                  <p:embed/>
                </p:oleObj>
              </mc:Choice>
              <mc:Fallback>
                <p:oleObj name="Document" r:id="rId2" imgW="8129635" imgH="566108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5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8356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6252265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4.</a:t>
            </a:r>
            <a:r>
              <a:rPr lang="zh-CN" altLang="zh-CN" sz="3600" b="1">
                <a:solidFill>
                  <a:srgbClr val="0293B8"/>
                </a:solidFill>
              </a:rPr>
              <a:t>相似阵情形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686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5652680"/>
              </p:ext>
            </p:extLst>
          </p:nvPr>
        </p:nvGraphicFramePr>
        <p:xfrm>
          <a:off x="531813" y="804863"/>
          <a:ext cx="7861300" cy="282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4195" progId="Word.Document.12">
                  <p:embed/>
                </p:oleObj>
              </mc:Choice>
              <mc:Fallback>
                <p:oleObj name="Document" r:id="rId2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25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2705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6995682"/>
              </p:ext>
            </p:extLst>
          </p:nvPr>
        </p:nvGraphicFramePr>
        <p:xfrm>
          <a:off x="531813" y="804863"/>
          <a:ext cx="7861300" cy="300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110785" progId="Word.Document.12">
                  <p:embed/>
                </p:oleObj>
              </mc:Choice>
              <mc:Fallback>
                <p:oleObj name="Document" r:id="rId2" imgW="8129635" imgH="311078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00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6027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10.7.3 </a:t>
            </a:r>
            <a:r>
              <a:rPr lang="zh-CN" altLang="en-US" sz="4200" b="1">
                <a:solidFill>
                  <a:srgbClr val="319095"/>
                </a:solidFill>
              </a:rPr>
              <a:t>非度量方法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628963"/>
              </p:ext>
            </p:extLst>
          </p:nvPr>
        </p:nvGraphicFramePr>
        <p:xfrm>
          <a:off x="477837" y="1551736"/>
          <a:ext cx="8188325" cy="499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4983884" progId="Word.Document.12">
                  <p:embed/>
                </p:oleObj>
              </mc:Choice>
              <mc:Fallback>
                <p:oleObj name="Document" r:id="rId2" imgW="8153322" imgH="498388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837" y="1551736"/>
                        <a:ext cx="8188325" cy="4995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8405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8846528"/>
              </p:ext>
            </p:extLst>
          </p:nvPr>
        </p:nvGraphicFramePr>
        <p:xfrm>
          <a:off x="531813" y="804863"/>
          <a:ext cx="7861300" cy="323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57890" progId="Word.Document.12">
                  <p:embed/>
                </p:oleObj>
              </mc:Choice>
              <mc:Fallback>
                <p:oleObj name="Document" r:id="rId2" imgW="8129635" imgH="335789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23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6612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7641457"/>
              </p:ext>
            </p:extLst>
          </p:nvPr>
        </p:nvGraphicFramePr>
        <p:xfrm>
          <a:off x="531813" y="804863"/>
          <a:ext cx="7861300" cy="499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167952" progId="Word.Document.12">
                  <p:embed/>
                </p:oleObj>
              </mc:Choice>
              <mc:Fallback>
                <p:oleObj name="Document" r:id="rId2" imgW="8129635" imgH="516795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995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9354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10.6.2 </a:t>
            </a:r>
            <a:r>
              <a:rPr lang="zh-CN" altLang="en-US" sz="4200" b="1">
                <a:solidFill>
                  <a:srgbClr val="319095"/>
                </a:solidFill>
              </a:rPr>
              <a:t>对应分析的原理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2333048"/>
              </p:ext>
            </p:extLst>
          </p:nvPr>
        </p:nvGraphicFramePr>
        <p:xfrm>
          <a:off x="382588" y="2074863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6936" progId="Word.Document.12">
                  <p:embed/>
                </p:oleObj>
              </mc:Choice>
              <mc:Fallback>
                <p:oleObj name="Document" r:id="rId3" imgW="8548607" imgH="36869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2074863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853DD38-8ADB-4DA9-95AB-17849D1D9115}"/>
              </a:ext>
            </a:extLst>
          </p:cNvPr>
          <p:cNvSpPr txBox="1"/>
          <p:nvPr/>
        </p:nvSpPr>
        <p:spPr>
          <a:xfrm>
            <a:off x="384870" y="142756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对应分析的数据变换方法</a:t>
            </a:r>
            <a:endParaRPr lang="en-US" altLang="zh-CN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04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4685256"/>
              </p:ext>
            </p:extLst>
          </p:nvPr>
        </p:nvGraphicFramePr>
        <p:xfrm>
          <a:off x="531813" y="804863"/>
          <a:ext cx="7861300" cy="397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122618" progId="Word.Document.12">
                  <p:embed/>
                </p:oleObj>
              </mc:Choice>
              <mc:Fallback>
                <p:oleObj name="Document" r:id="rId2" imgW="8129635" imgH="412261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971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3463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2289527"/>
              </p:ext>
            </p:extLst>
          </p:nvPr>
        </p:nvGraphicFramePr>
        <p:xfrm>
          <a:off x="531813" y="804863"/>
          <a:ext cx="8161337" cy="691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434221" imgH="7172389" progId="Word.Document.12">
                  <p:embed/>
                </p:oleObj>
              </mc:Choice>
              <mc:Fallback>
                <p:oleObj name="Document" r:id="rId2" imgW="8434221" imgH="717238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6919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2322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776286"/>
              </p:ext>
            </p:extLst>
          </p:nvPr>
        </p:nvGraphicFramePr>
        <p:xfrm>
          <a:off x="531813" y="804863"/>
          <a:ext cx="7861300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86541" progId="Word.Document.12">
                  <p:embed/>
                </p:oleObj>
              </mc:Choice>
              <mc:Fallback>
                <p:oleObj name="Document" r:id="rId2" imgW="8129635" imgH="378654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769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4625360"/>
              </p:ext>
            </p:extLst>
          </p:nvPr>
        </p:nvGraphicFramePr>
        <p:xfrm>
          <a:off x="531813" y="804863"/>
          <a:ext cx="7861300" cy="451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673382" progId="Word.Document.12">
                  <p:embed/>
                </p:oleObj>
              </mc:Choice>
              <mc:Fallback>
                <p:oleObj name="Document" r:id="rId2" imgW="8111970" imgH="467338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51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6382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8076237"/>
              </p:ext>
            </p:extLst>
          </p:nvPr>
        </p:nvGraphicFramePr>
        <p:xfrm>
          <a:off x="531813" y="804863"/>
          <a:ext cx="7861300" cy="282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5996" progId="Word.Document.12">
                  <p:embed/>
                </p:oleObj>
              </mc:Choice>
              <mc:Fallback>
                <p:oleObj name="Document" r:id="rId2" imgW="8129635" imgH="29259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25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7488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6061906"/>
              </p:ext>
            </p:extLst>
          </p:nvPr>
        </p:nvGraphicFramePr>
        <p:xfrm>
          <a:off x="531813" y="804863"/>
          <a:ext cx="7861300" cy="431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430599" progId="Word.Document.12">
                  <p:embed/>
                </p:oleObj>
              </mc:Choice>
              <mc:Fallback>
                <p:oleObj name="Document" r:id="rId2" imgW="8129635" imgH="443059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313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46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7635490"/>
              </p:ext>
            </p:extLst>
          </p:nvPr>
        </p:nvGraphicFramePr>
        <p:xfrm>
          <a:off x="531813" y="804863"/>
          <a:ext cx="7861300" cy="282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5996" progId="Word.Document.12">
                  <p:embed/>
                </p:oleObj>
              </mc:Choice>
              <mc:Fallback>
                <p:oleObj name="Document" r:id="rId2" imgW="8129635" imgH="29259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25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2094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5308C7BE-2642-4736-9E33-AF112EB4DA35}"/>
              </a:ext>
            </a:extLst>
          </p:cNvPr>
          <p:cNvSpPr/>
          <p:nvPr/>
        </p:nvSpPr>
        <p:spPr>
          <a:xfrm>
            <a:off x="3858789" y="1260414"/>
            <a:ext cx="4035079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800" b="1" dirty="0">
                <a:solidFill>
                  <a:srgbClr val="0749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3800" b="1" dirty="0">
                <a:solidFill>
                  <a:srgbClr val="0749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25" name="标题层">
            <a:extLst>
              <a:ext uri="{FF2B5EF4-FFF2-40B4-BE49-F238E27FC236}">
                <a16:creationId xmlns:a16="http://schemas.microsoft.com/office/drawing/2014/main" id="{289EE185-15D4-49EA-AEB9-3FFA96A3DE44}"/>
              </a:ext>
            </a:extLst>
          </p:cNvPr>
          <p:cNvSpPr txBox="1"/>
          <p:nvPr/>
        </p:nvSpPr>
        <p:spPr bwMode="auto">
          <a:xfrm>
            <a:off x="3599648" y="2185661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718FAC01-9E0B-4A9C-89F8-46B2593347C3}"/>
              </a:ext>
            </a:extLst>
          </p:cNvPr>
          <p:cNvCxnSpPr>
            <a:cxnSpLocks/>
          </p:cNvCxnSpPr>
          <p:nvPr/>
        </p:nvCxnSpPr>
        <p:spPr>
          <a:xfrm>
            <a:off x="4478620" y="2256262"/>
            <a:ext cx="8022" cy="421817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7" name="标题层">
            <a:extLst>
              <a:ext uri="{FF2B5EF4-FFF2-40B4-BE49-F238E27FC236}">
                <a16:creationId xmlns:a16="http://schemas.microsoft.com/office/drawing/2014/main" id="{51938E92-37AE-4E13-A2FF-6393A85AC71B}"/>
              </a:ext>
            </a:extLst>
          </p:cNvPr>
          <p:cNvSpPr txBox="1"/>
          <p:nvPr/>
        </p:nvSpPr>
        <p:spPr bwMode="auto">
          <a:xfrm>
            <a:off x="4569888" y="2185661"/>
            <a:ext cx="7054567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聚类分析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标题层">
            <a:extLst>
              <a:ext uri="{FF2B5EF4-FFF2-40B4-BE49-F238E27FC236}">
                <a16:creationId xmlns:a16="http://schemas.microsoft.com/office/drawing/2014/main" id="{69F96B8F-7F7E-458C-9521-1895BE024912}"/>
              </a:ext>
            </a:extLst>
          </p:cNvPr>
          <p:cNvSpPr txBox="1"/>
          <p:nvPr/>
        </p:nvSpPr>
        <p:spPr bwMode="auto">
          <a:xfrm>
            <a:off x="3607670" y="286933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0DEC1C30-64E8-4FC7-82F8-9072EBE9B3F8}"/>
              </a:ext>
            </a:extLst>
          </p:cNvPr>
          <p:cNvCxnSpPr>
            <a:cxnSpLocks/>
          </p:cNvCxnSpPr>
          <p:nvPr/>
        </p:nvCxnSpPr>
        <p:spPr>
          <a:xfrm>
            <a:off x="4486642" y="2913044"/>
            <a:ext cx="0" cy="421817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9" name="标题层">
            <a:extLst>
              <a:ext uri="{FF2B5EF4-FFF2-40B4-BE49-F238E27FC236}">
                <a16:creationId xmlns:a16="http://schemas.microsoft.com/office/drawing/2014/main" id="{0DABE6CB-D4FC-4026-ADC9-2F5F9B8AE2CA}"/>
              </a:ext>
            </a:extLst>
          </p:cNvPr>
          <p:cNvSpPr txBox="1"/>
          <p:nvPr/>
        </p:nvSpPr>
        <p:spPr bwMode="auto">
          <a:xfrm>
            <a:off x="4577910" y="2842443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主成分分析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标题层">
            <a:extLst>
              <a:ext uri="{FF2B5EF4-FFF2-40B4-BE49-F238E27FC236}">
                <a16:creationId xmlns:a16="http://schemas.microsoft.com/office/drawing/2014/main" id="{5A9FEC25-0A79-45F7-923F-93795BA6D34E}"/>
              </a:ext>
            </a:extLst>
          </p:cNvPr>
          <p:cNvSpPr txBox="1"/>
          <p:nvPr/>
        </p:nvSpPr>
        <p:spPr bwMode="auto">
          <a:xfrm>
            <a:off x="3609298" y="3490266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40333FD-AA1A-4909-AB9B-8A573DD162F0}"/>
              </a:ext>
            </a:extLst>
          </p:cNvPr>
          <p:cNvCxnSpPr>
            <a:cxnSpLocks/>
          </p:cNvCxnSpPr>
          <p:nvPr/>
        </p:nvCxnSpPr>
        <p:spPr>
          <a:xfrm>
            <a:off x="4488270" y="3560867"/>
            <a:ext cx="0" cy="32533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1" name="标题层">
            <a:extLst>
              <a:ext uri="{FF2B5EF4-FFF2-40B4-BE49-F238E27FC236}">
                <a16:creationId xmlns:a16="http://schemas.microsoft.com/office/drawing/2014/main" id="{27705A23-6A90-4D49-A7D8-B4838740F1E6}"/>
              </a:ext>
            </a:extLst>
          </p:cNvPr>
          <p:cNvSpPr txBox="1"/>
          <p:nvPr/>
        </p:nvSpPr>
        <p:spPr bwMode="auto">
          <a:xfrm>
            <a:off x="4579538" y="3490266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因子分析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标题层">
            <a:extLst>
              <a:ext uri="{FF2B5EF4-FFF2-40B4-BE49-F238E27FC236}">
                <a16:creationId xmlns:a16="http://schemas.microsoft.com/office/drawing/2014/main" id="{FFF521AE-FEB0-4901-AC67-B778052BCDF1}"/>
              </a:ext>
            </a:extLst>
          </p:cNvPr>
          <p:cNvSpPr txBox="1"/>
          <p:nvPr/>
        </p:nvSpPr>
        <p:spPr bwMode="auto">
          <a:xfrm>
            <a:off x="3613781" y="408641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68FB52F2-5A68-45AF-AFAF-E4D38BE15F2C}"/>
              </a:ext>
            </a:extLst>
          </p:cNvPr>
          <p:cNvCxnSpPr>
            <a:cxnSpLocks/>
          </p:cNvCxnSpPr>
          <p:nvPr/>
        </p:nvCxnSpPr>
        <p:spPr>
          <a:xfrm flipH="1">
            <a:off x="4478620" y="4157018"/>
            <a:ext cx="14133" cy="32085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4" name="标题层">
            <a:extLst>
              <a:ext uri="{FF2B5EF4-FFF2-40B4-BE49-F238E27FC236}">
                <a16:creationId xmlns:a16="http://schemas.microsoft.com/office/drawing/2014/main" id="{40D26C12-7B68-48D0-9852-23A7B47E7FAD}"/>
              </a:ext>
            </a:extLst>
          </p:cNvPr>
          <p:cNvSpPr txBox="1"/>
          <p:nvPr/>
        </p:nvSpPr>
        <p:spPr bwMode="auto">
          <a:xfrm>
            <a:off x="4584021" y="4086417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判别分析</a:t>
            </a:r>
            <a:endParaRPr lang="en-US" altLang="zh-CN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标题层">
            <a:extLst>
              <a:ext uri="{FF2B5EF4-FFF2-40B4-BE49-F238E27FC236}">
                <a16:creationId xmlns:a16="http://schemas.microsoft.com/office/drawing/2014/main" id="{0146497A-B2B8-489D-A2E5-1B9CBE35B329}"/>
              </a:ext>
            </a:extLst>
          </p:cNvPr>
          <p:cNvSpPr txBox="1"/>
          <p:nvPr/>
        </p:nvSpPr>
        <p:spPr bwMode="auto">
          <a:xfrm>
            <a:off x="3612153" y="472950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18574D08-96A4-4417-83BD-68F7BD3D6CAD}"/>
              </a:ext>
            </a:extLst>
          </p:cNvPr>
          <p:cNvCxnSpPr>
            <a:cxnSpLocks/>
          </p:cNvCxnSpPr>
          <p:nvPr/>
        </p:nvCxnSpPr>
        <p:spPr>
          <a:xfrm>
            <a:off x="4491125" y="4773214"/>
            <a:ext cx="0" cy="421817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1" name="标题层">
            <a:extLst>
              <a:ext uri="{FF2B5EF4-FFF2-40B4-BE49-F238E27FC236}">
                <a16:creationId xmlns:a16="http://schemas.microsoft.com/office/drawing/2014/main" id="{A305D9CA-77CF-4620-83FD-21EA4B85A88F}"/>
              </a:ext>
            </a:extLst>
          </p:cNvPr>
          <p:cNvSpPr txBox="1"/>
          <p:nvPr/>
        </p:nvSpPr>
        <p:spPr bwMode="auto">
          <a:xfrm>
            <a:off x="4582393" y="4702613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典型相关分析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标题层">
            <a:extLst>
              <a:ext uri="{FF2B5EF4-FFF2-40B4-BE49-F238E27FC236}">
                <a16:creationId xmlns:a16="http://schemas.microsoft.com/office/drawing/2014/main" id="{1BF2680E-DDEA-478C-AE8F-EAF3B40942EA}"/>
              </a:ext>
            </a:extLst>
          </p:cNvPr>
          <p:cNvSpPr txBox="1"/>
          <p:nvPr/>
        </p:nvSpPr>
        <p:spPr bwMode="auto">
          <a:xfrm>
            <a:off x="3613781" y="5350436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326178AF-0B08-4D78-8F27-D1803F45DDD2}"/>
              </a:ext>
            </a:extLst>
          </p:cNvPr>
          <p:cNvCxnSpPr>
            <a:cxnSpLocks/>
          </p:cNvCxnSpPr>
          <p:nvPr/>
        </p:nvCxnSpPr>
        <p:spPr>
          <a:xfrm>
            <a:off x="4492753" y="5421037"/>
            <a:ext cx="0" cy="32533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8" name="标题层">
            <a:extLst>
              <a:ext uri="{FF2B5EF4-FFF2-40B4-BE49-F238E27FC236}">
                <a16:creationId xmlns:a16="http://schemas.microsoft.com/office/drawing/2014/main" id="{C5AE64DF-B6A8-4E43-A22D-B65A1972D0F6}"/>
              </a:ext>
            </a:extLst>
          </p:cNvPr>
          <p:cNvSpPr txBox="1"/>
          <p:nvPr/>
        </p:nvSpPr>
        <p:spPr bwMode="auto">
          <a:xfrm>
            <a:off x="4584021" y="5350436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对应分析</a:t>
            </a:r>
            <a:endParaRPr lang="zh-CN" altLang="en-US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标题层">
            <a:extLst>
              <a:ext uri="{FF2B5EF4-FFF2-40B4-BE49-F238E27FC236}">
                <a16:creationId xmlns:a16="http://schemas.microsoft.com/office/drawing/2014/main" id="{18BFD90C-2051-499F-B705-56120623E600}"/>
              </a:ext>
            </a:extLst>
          </p:cNvPr>
          <p:cNvSpPr txBox="1"/>
          <p:nvPr/>
        </p:nvSpPr>
        <p:spPr bwMode="auto">
          <a:xfrm>
            <a:off x="3618264" y="5946587"/>
            <a:ext cx="799176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2400" kern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07</a:t>
            </a:r>
            <a:endParaRPr lang="zh-CN" altLang="en-US" sz="24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EE27A559-3165-420E-AEE3-126E638A37CA}"/>
              </a:ext>
            </a:extLst>
          </p:cNvPr>
          <p:cNvCxnSpPr>
            <a:cxnSpLocks/>
          </p:cNvCxnSpPr>
          <p:nvPr/>
        </p:nvCxnSpPr>
        <p:spPr>
          <a:xfrm flipH="1">
            <a:off x="4483103" y="6017188"/>
            <a:ext cx="14133" cy="32085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2" name="标题层">
            <a:extLst>
              <a:ext uri="{FF2B5EF4-FFF2-40B4-BE49-F238E27FC236}">
                <a16:creationId xmlns:a16="http://schemas.microsoft.com/office/drawing/2014/main" id="{DA5213E5-8AD2-4460-832C-B1F6AA1FF688}"/>
              </a:ext>
            </a:extLst>
          </p:cNvPr>
          <p:cNvSpPr txBox="1"/>
          <p:nvPr/>
        </p:nvSpPr>
        <p:spPr bwMode="auto">
          <a:xfrm>
            <a:off x="4588504" y="5946587"/>
            <a:ext cx="4666951" cy="49241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2400" b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多维标度法</a:t>
            </a:r>
            <a:endParaRPr lang="en-US" altLang="zh-CN" sz="24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707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6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50"/>
                            </p:stCondLst>
                            <p:childTnLst>
                              <p:par>
                                <p:cTn id="6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950"/>
                            </p:stCondLst>
                            <p:childTnLst>
                              <p:par>
                                <p:cTn id="7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6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6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50"/>
                            </p:stCondLst>
                            <p:childTnLst>
                              <p:par>
                                <p:cTn id="7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950"/>
                            </p:stCondLst>
                            <p:childTnLst>
                              <p:par>
                                <p:cTn id="8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6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550"/>
                            </p:stCondLst>
                            <p:childTnLst>
                              <p:par>
                                <p:cTn id="9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6950"/>
                            </p:stCondLst>
                            <p:childTnLst>
                              <p:par>
                                <p:cTn id="10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6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7550"/>
                            </p:stCondLst>
                            <p:childTnLst>
                              <p:par>
                                <p:cTn id="10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9" grpId="0"/>
      <p:bldP spid="39" grpId="0"/>
      <p:bldP spid="9" grpId="0"/>
      <p:bldP spid="11" grpId="0"/>
      <p:bldP spid="12" grpId="0"/>
      <p:bldP spid="14" grpId="0"/>
      <p:bldP spid="19" grpId="0"/>
      <p:bldP spid="21" grpId="0"/>
      <p:bldP spid="22" grpId="0"/>
      <p:bldP spid="28" grpId="0"/>
      <p:bldP spid="30" grpId="0"/>
      <p:bldP spid="3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3766964"/>
              </p:ext>
            </p:extLst>
          </p:nvPr>
        </p:nvGraphicFramePr>
        <p:xfrm>
          <a:off x="531813" y="804863"/>
          <a:ext cx="7861300" cy="3986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055259" progId="Word.Document.12">
                  <p:embed/>
                </p:oleObj>
              </mc:Choice>
              <mc:Fallback>
                <p:oleObj name="Document" r:id="rId2" imgW="8129635" imgH="405525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986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287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7640206"/>
              </p:ext>
            </p:extLst>
          </p:nvPr>
        </p:nvGraphicFramePr>
        <p:xfrm>
          <a:off x="531813" y="804863"/>
          <a:ext cx="7861300" cy="4230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80170" progId="Word.Document.12">
                  <p:embed/>
                </p:oleObj>
              </mc:Choice>
              <mc:Fallback>
                <p:oleObj name="Document" r:id="rId2" imgW="8129635" imgH="438017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230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531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4971188"/>
              </p:ext>
            </p:extLst>
          </p:nvPr>
        </p:nvGraphicFramePr>
        <p:xfrm>
          <a:off x="531813" y="804863"/>
          <a:ext cx="7861300" cy="5240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759419" progId="Word.Document.12">
                  <p:embed/>
                </p:oleObj>
              </mc:Choice>
              <mc:Fallback>
                <p:oleObj name="Document" r:id="rId2" imgW="8129635" imgH="575941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40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4106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476869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对应分析的原理和依据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477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710026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5996" progId="Word.Document.12">
                  <p:embed/>
                </p:oleObj>
              </mc:Choice>
              <mc:Fallback>
                <p:oleObj name="Document" r:id="rId2" imgW="8129635" imgH="29259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38CE7A85-2F06-4216-AFB7-C981D7A28F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989789"/>
              </p:ext>
            </p:extLst>
          </p:nvPr>
        </p:nvGraphicFramePr>
        <p:xfrm>
          <a:off x="531813" y="2409545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29635" imgH="2927437" progId="Word.Document.12">
                  <p:embed/>
                </p:oleObj>
              </mc:Choice>
              <mc:Fallback>
                <p:oleObj name="Document" r:id="rId4" imgW="8129635" imgH="292743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1813" y="2409545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376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2103730"/>
              </p:ext>
            </p:extLst>
          </p:nvPr>
        </p:nvGraphicFramePr>
        <p:xfrm>
          <a:off x="531813" y="804863"/>
          <a:ext cx="7861300" cy="567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882611" progId="Word.Document.12">
                  <p:embed/>
                </p:oleObj>
              </mc:Choice>
              <mc:Fallback>
                <p:oleObj name="Document" r:id="rId2" imgW="8129635" imgH="588261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67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7552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569383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5996" progId="Word.Document.12">
                  <p:embed/>
                </p:oleObj>
              </mc:Choice>
              <mc:Fallback>
                <p:oleObj name="Document" r:id="rId2" imgW="8129635" imgH="29259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569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499066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5996" progId="Word.Document.12">
                  <p:embed/>
                </p:oleObj>
              </mc:Choice>
              <mc:Fallback>
                <p:oleObj name="Document" r:id="rId2" imgW="8129635" imgH="29259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B41526A2-5075-499D-A672-4763C748B1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5696580"/>
              </p:ext>
            </p:extLst>
          </p:nvPr>
        </p:nvGraphicFramePr>
        <p:xfrm>
          <a:off x="531813" y="1555750"/>
          <a:ext cx="7834312" cy="3711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11970" imgH="3854261" progId="Word.Document.12">
                  <p:embed/>
                </p:oleObj>
              </mc:Choice>
              <mc:Fallback>
                <p:oleObj name="Document" r:id="rId4" imgW="8111970" imgH="385426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1813" y="1555750"/>
                        <a:ext cx="7834312" cy="3711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9350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2890445"/>
              </p:ext>
            </p:extLst>
          </p:nvPr>
        </p:nvGraphicFramePr>
        <p:xfrm>
          <a:off x="531813" y="804863"/>
          <a:ext cx="7861300" cy="4872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45840" progId="Word.Document.12">
                  <p:embed/>
                </p:oleObj>
              </mc:Choice>
              <mc:Fallback>
                <p:oleObj name="Document" r:id="rId2" imgW="8129635" imgH="50458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872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0216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5905855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118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3171111"/>
            <a:ext cx="6706442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en-US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对应分析</a:t>
            </a:r>
            <a:endParaRPr lang="zh-CN" altLang="en-US"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18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6820746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对应分析的计算步骤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87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5873035"/>
              </p:ext>
            </p:extLst>
          </p:nvPr>
        </p:nvGraphicFramePr>
        <p:xfrm>
          <a:off x="531813" y="804863"/>
          <a:ext cx="7834312" cy="520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5393084" progId="Word.Document.12">
                  <p:embed/>
                </p:oleObj>
              </mc:Choice>
              <mc:Fallback>
                <p:oleObj name="Document" r:id="rId2" imgW="8111970" imgH="539308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34312" cy="520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2152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8883253"/>
              </p:ext>
            </p:extLst>
          </p:nvPr>
        </p:nvGraphicFramePr>
        <p:xfrm>
          <a:off x="531813" y="804863"/>
          <a:ext cx="7861300" cy="4640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801977" progId="Word.Document.12">
                  <p:embed/>
                </p:oleObj>
              </mc:Choice>
              <mc:Fallback>
                <p:oleObj name="Document" r:id="rId2" imgW="8129635" imgH="480197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40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6206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0620036"/>
              </p:ext>
            </p:extLst>
          </p:nvPr>
        </p:nvGraphicFramePr>
        <p:xfrm>
          <a:off x="531813" y="736600"/>
          <a:ext cx="7861300" cy="334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467394" progId="Word.Document.12">
                  <p:embed/>
                </p:oleObj>
              </mc:Choice>
              <mc:Fallback>
                <p:oleObj name="Document" r:id="rId2" imgW="8129635" imgH="346739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736600"/>
                        <a:ext cx="7861300" cy="334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1059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0046361"/>
              </p:ext>
            </p:extLst>
          </p:nvPr>
        </p:nvGraphicFramePr>
        <p:xfrm>
          <a:off x="518366" y="549369"/>
          <a:ext cx="7861300" cy="5991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205000" progId="Word.Document.12">
                  <p:embed/>
                </p:oleObj>
              </mc:Choice>
              <mc:Fallback>
                <p:oleObj name="Document" r:id="rId2" imgW="8129635" imgH="620500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18366" y="549369"/>
                        <a:ext cx="7861300" cy="5991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44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0944780"/>
              </p:ext>
            </p:extLst>
          </p:nvPr>
        </p:nvGraphicFramePr>
        <p:xfrm>
          <a:off x="531813" y="804863"/>
          <a:ext cx="7861300" cy="479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69115" progId="Word.Document.12">
                  <p:embed/>
                </p:oleObj>
              </mc:Choice>
              <mc:Fallback>
                <p:oleObj name="Document" r:id="rId2" imgW="8129635" imgH="496911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9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9758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019216"/>
              </p:ext>
            </p:extLst>
          </p:nvPr>
        </p:nvGraphicFramePr>
        <p:xfrm>
          <a:off x="531813" y="804863"/>
          <a:ext cx="7861300" cy="314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255230" progId="Word.Document.12">
                  <p:embed/>
                </p:oleObj>
              </mc:Choice>
              <mc:Fallback>
                <p:oleObj name="Document" r:id="rId2" imgW="8129635" imgH="325523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40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89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7733924"/>
              </p:ext>
            </p:extLst>
          </p:nvPr>
        </p:nvGraphicFramePr>
        <p:xfrm>
          <a:off x="531813" y="804863"/>
          <a:ext cx="7861300" cy="5868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6083249" progId="Word.Document.12">
                  <p:embed/>
                </p:oleObj>
              </mc:Choice>
              <mc:Fallback>
                <p:oleObj name="Document" r:id="rId2" imgW="8129635" imgH="608324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868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9757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3442483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5996" progId="Word.Document.12">
                  <p:embed/>
                </p:oleObj>
              </mc:Choice>
              <mc:Fallback>
                <p:oleObj name="Document" r:id="rId2" imgW="8129635" imgH="29259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9413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1347949"/>
              </p:ext>
            </p:extLst>
          </p:nvPr>
        </p:nvGraphicFramePr>
        <p:xfrm>
          <a:off x="531813" y="804863"/>
          <a:ext cx="7861300" cy="4818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92529" progId="Word.Document.12">
                  <p:embed/>
                </p:oleObj>
              </mc:Choice>
              <mc:Fallback>
                <p:oleObj name="Document" r:id="rId2" imgW="8129635" imgH="499252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818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571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71423" y="546488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10.6.1 </a:t>
            </a:r>
            <a:r>
              <a:rPr lang="zh-CN" altLang="en-US" sz="4200" b="1">
                <a:solidFill>
                  <a:srgbClr val="319095"/>
                </a:solidFill>
              </a:rPr>
              <a:t>对应分析简介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7992674"/>
              </p:ext>
            </p:extLst>
          </p:nvPr>
        </p:nvGraphicFramePr>
        <p:xfrm>
          <a:off x="490538" y="1501775"/>
          <a:ext cx="8189912" cy="2606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80465" imgH="2599645" progId="Word.Document.12">
                  <p:embed/>
                </p:oleObj>
              </mc:Choice>
              <mc:Fallback>
                <p:oleObj name="Document" r:id="rId2" imgW="8180465" imgH="259964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0538" y="1501775"/>
                        <a:ext cx="8189912" cy="2606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8924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7888804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15385" progId="Word.Document.12">
                  <p:embed/>
                </p:oleObj>
              </mc:Choice>
              <mc:Fallback>
                <p:oleObj name="Document" r:id="rId2" imgW="8129635" imgH="331538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9407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9060315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5996" progId="Word.Document.12">
                  <p:embed/>
                </p:oleObj>
              </mc:Choice>
              <mc:Fallback>
                <p:oleObj name="Document" r:id="rId2" imgW="8129635" imgH="29259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5595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7175246"/>
              </p:ext>
            </p:extLst>
          </p:nvPr>
        </p:nvGraphicFramePr>
        <p:xfrm>
          <a:off x="531813" y="804863"/>
          <a:ext cx="7861300" cy="368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824724" progId="Word.Document.12">
                  <p:embed/>
                </p:oleObj>
              </mc:Choice>
              <mc:Fallback>
                <p:oleObj name="Document" r:id="rId2" imgW="8129635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8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205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0396925"/>
              </p:ext>
            </p:extLst>
          </p:nvPr>
        </p:nvGraphicFramePr>
        <p:xfrm>
          <a:off x="531813" y="804863"/>
          <a:ext cx="7861300" cy="544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40189" progId="Word.Document.12">
                  <p:embed/>
                </p:oleObj>
              </mc:Choice>
              <mc:Fallback>
                <p:oleObj name="Document" r:id="rId2" imgW="8129635" imgH="564018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4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688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9525867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5996" progId="Word.Document.12">
                  <p:embed/>
                </p:oleObj>
              </mc:Choice>
              <mc:Fallback>
                <p:oleObj name="Document" r:id="rId2" imgW="8129635" imgH="29259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9344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71423" y="546488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10.6.3  </a:t>
            </a:r>
            <a:r>
              <a:rPr lang="zh-CN" altLang="zh-CN" sz="4200" b="1">
                <a:solidFill>
                  <a:srgbClr val="319095"/>
                </a:solidFill>
              </a:rPr>
              <a:t>应用例子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6112139"/>
              </p:ext>
            </p:extLst>
          </p:nvPr>
        </p:nvGraphicFramePr>
        <p:xfrm>
          <a:off x="490538" y="1501775"/>
          <a:ext cx="8189912" cy="3821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824724" progId="Word.Document.12">
                  <p:embed/>
                </p:oleObj>
              </mc:Choice>
              <mc:Fallback>
                <p:oleObj name="Document" r:id="rId2" imgW="8153322" imgH="382472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0538" y="1501775"/>
                        <a:ext cx="8189912" cy="3821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2930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81173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5996" progId="Word.Document.12">
                  <p:embed/>
                </p:oleObj>
              </mc:Choice>
              <mc:Fallback>
                <p:oleObj name="Document" r:id="rId2" imgW="8129635" imgH="29259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84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523998"/>
              </p:ext>
            </p:extLst>
          </p:nvPr>
        </p:nvGraphicFramePr>
        <p:xfrm>
          <a:off x="531813" y="804863"/>
          <a:ext cx="7861300" cy="4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570001" progId="Word.Document.12">
                  <p:embed/>
                </p:oleObj>
              </mc:Choice>
              <mc:Fallback>
                <p:oleObj name="Document" r:id="rId2" imgW="8129635" imgH="457000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472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8465832"/>
              </p:ext>
            </p:extLst>
          </p:nvPr>
        </p:nvGraphicFramePr>
        <p:xfrm>
          <a:off x="531813" y="804863"/>
          <a:ext cx="7834312" cy="4776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4955427" progId="Word.Document.12">
                  <p:embed/>
                </p:oleObj>
              </mc:Choice>
              <mc:Fallback>
                <p:oleObj name="Document" r:id="rId2" imgW="8111970" imgH="495542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34312" cy="4776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1405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1244539"/>
              </p:ext>
            </p:extLst>
          </p:nvPr>
        </p:nvGraphicFramePr>
        <p:xfrm>
          <a:off x="531813" y="804863"/>
          <a:ext cx="7861300" cy="327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94271" progId="Word.Document.12">
                  <p:embed/>
                </p:oleObj>
              </mc:Choice>
              <mc:Fallback>
                <p:oleObj name="Document" r:id="rId2" imgW="8129635" imgH="339427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27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5061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2631998"/>
              </p:ext>
            </p:extLst>
          </p:nvPr>
        </p:nvGraphicFramePr>
        <p:xfrm>
          <a:off x="531813" y="804863"/>
          <a:ext cx="7861300" cy="344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568253" progId="Word.Document.12">
                  <p:embed/>
                </p:oleObj>
              </mc:Choice>
              <mc:Fallback>
                <p:oleObj name="Document" r:id="rId2" imgW="8129635" imgH="356825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440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1354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1555222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032619" progId="Word.Document.12">
                  <p:embed/>
                </p:oleObj>
              </mc:Choice>
              <mc:Fallback>
                <p:oleObj name="Document" r:id="rId2" imgW="8129635" imgH="303261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4215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2573117"/>
              </p:ext>
            </p:extLst>
          </p:nvPr>
        </p:nvGraphicFramePr>
        <p:xfrm>
          <a:off x="531813" y="804863"/>
          <a:ext cx="786130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198930" progId="Word.Document.12">
                  <p:embed/>
                </p:oleObj>
              </mc:Choice>
              <mc:Fallback>
                <p:oleObj name="Document" r:id="rId2" imgW="8129635" imgH="519893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010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0143644"/>
              </p:ext>
            </p:extLst>
          </p:nvPr>
        </p:nvGraphicFramePr>
        <p:xfrm>
          <a:off x="531813" y="804863"/>
          <a:ext cx="7861300" cy="282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5996" progId="Word.Document.12">
                  <p:embed/>
                </p:oleObj>
              </mc:Choice>
              <mc:Fallback>
                <p:oleObj name="Document" r:id="rId2" imgW="8129635" imgH="29259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25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689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9326722"/>
              </p:ext>
            </p:extLst>
          </p:nvPr>
        </p:nvGraphicFramePr>
        <p:xfrm>
          <a:off x="531813" y="804863"/>
          <a:ext cx="7861300" cy="3781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923782" progId="Word.Document.12">
                  <p:embed/>
                </p:oleObj>
              </mc:Choice>
              <mc:Fallback>
                <p:oleObj name="Document" r:id="rId2" imgW="8129635" imgH="392378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781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1710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7358882"/>
              </p:ext>
            </p:extLst>
          </p:nvPr>
        </p:nvGraphicFramePr>
        <p:xfrm>
          <a:off x="531813" y="804863"/>
          <a:ext cx="7861300" cy="324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69056" progId="Word.Document.12">
                  <p:embed/>
                </p:oleObj>
              </mc:Choice>
              <mc:Fallback>
                <p:oleObj name="Document" r:id="rId2" imgW="8129635" imgH="336905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24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9541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3740908"/>
              </p:ext>
            </p:extLst>
          </p:nvPr>
        </p:nvGraphicFramePr>
        <p:xfrm>
          <a:off x="531813" y="804863"/>
          <a:ext cx="7834312" cy="511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5308434" progId="Word.Document.12">
                  <p:embed/>
                </p:oleObj>
              </mc:Choice>
              <mc:Fallback>
                <p:oleObj name="Document" r:id="rId2" imgW="8111970" imgH="530843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34312" cy="511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8775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2883202"/>
              </p:ext>
            </p:extLst>
          </p:nvPr>
        </p:nvGraphicFramePr>
        <p:xfrm>
          <a:off x="531813" y="804863"/>
          <a:ext cx="7861300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06740" progId="Word.Document.12">
                  <p:embed/>
                </p:oleObj>
              </mc:Choice>
              <mc:Fallback>
                <p:oleObj name="Document" r:id="rId2" imgW="8129635" imgH="33067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025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8042456"/>
              </p:ext>
            </p:extLst>
          </p:nvPr>
        </p:nvGraphicFramePr>
        <p:xfrm>
          <a:off x="531813" y="804863"/>
          <a:ext cx="786130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342708" progId="Word.Document.12">
                  <p:embed/>
                </p:oleObj>
              </mc:Choice>
              <mc:Fallback>
                <p:oleObj name="Document" r:id="rId2" imgW="8129635" imgH="434270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07444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5F7BFE9-A693-4168-8F59-50C4C69E12D6}"/>
              </a:ext>
            </a:extLst>
          </p:cNvPr>
          <p:cNvSpPr txBox="1"/>
          <p:nvPr/>
        </p:nvSpPr>
        <p:spPr>
          <a:xfrm>
            <a:off x="420220" y="612844"/>
            <a:ext cx="763456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程序如下：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 clear, close all, format long g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a=readmatrix('data10_17_1.txt');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T=sum(sum(a)); P=a/T;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计算对应矩阵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r=sum(P,2), c=sum(P)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计算边缘分布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Row_prifile=a./repmat(sum(a,2),1,size(a,2))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计算行轮廓分布阵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B=(P-r*c)./sqrt((r*c));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计算标准化数据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[u,s,v]= svd(B,'econ') 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对标准化后的数据阵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作奇异值分解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w=sign(repmat(sum(v),size(v,1),1))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修改特征向量的符号矩阵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使得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中的每一个列向量的分量和大于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0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ub=u.*w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修改特征向量的正负号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vb=v.*w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修改特征向量的正负号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lamda=diag(s).^2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B'*B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的特征值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即计算惯量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ksi=T*(lamda)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计算卡方统计量的分解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T_ksi=sum(ksi)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计算总卡方统计量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con_rate=lamda/sum(lamda)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计算贡献率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cum_rate=cumsum(con_rate)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计算累积贡献率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349588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FD09B4F-6C66-4706-9E7F-2F49D6BE71DD}"/>
              </a:ext>
            </a:extLst>
          </p:cNvPr>
          <p:cNvSpPr txBox="1"/>
          <p:nvPr/>
        </p:nvSpPr>
        <p:spPr>
          <a:xfrm>
            <a:off x="272302" y="1166842"/>
            <a:ext cx="7876615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beta=diag(r.^(-1/2))*ub;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求加权特征向量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G=beta*s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求行轮廓坐标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alpha=diag(c.^(-1/2))*vb;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求加权特征向量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F=alpha*s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求列轮廓坐标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num=size(G,1);  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rang=minmax(G(:,1)');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坐标的取值范围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delta=(rang(2)-rang(1))/(8*num);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画图的标注位置调整量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ch='LPSBEM'; hold on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for i=1:num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plot(G(i,1),G(i,2),'*','Color','k','LineWidth',1.3)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画行点散布图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text(G(i,1)+delta,G(i,2),ch(i))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对行点进行标注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plot(F(i,1),F(i,2),'H','Color','k','LineWidth',1.3)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画列点散布图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    text(F(i,1)+delta,F(i,2),int2str(i+1972))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对列点进行标注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end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xlabel('dim1'), ylabel('dim2'), format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writematrix([diag(s),lamda,ksi,con_rate,cum_rate],'data10_17_2.xlsx')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6698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4718088"/>
              </p:ext>
            </p:extLst>
          </p:nvPr>
        </p:nvGraphicFramePr>
        <p:xfrm>
          <a:off x="531813" y="804863"/>
          <a:ext cx="7861300" cy="469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90866" progId="Word.Document.12">
                  <p:embed/>
                </p:oleObj>
              </mc:Choice>
              <mc:Fallback>
                <p:oleObj name="Document" r:id="rId2" imgW="8129635" imgH="509086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95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790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3621022"/>
              </p:ext>
            </p:extLst>
          </p:nvPr>
        </p:nvGraphicFramePr>
        <p:xfrm>
          <a:off x="531813" y="804863"/>
          <a:ext cx="7861300" cy="428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441766" progId="Word.Document.12">
                  <p:embed/>
                </p:oleObj>
              </mc:Choice>
              <mc:Fallback>
                <p:oleObj name="Document" r:id="rId2" imgW="8129635" imgH="444176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286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365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8232642"/>
              </p:ext>
            </p:extLst>
          </p:nvPr>
        </p:nvGraphicFramePr>
        <p:xfrm>
          <a:off x="531813" y="804863"/>
          <a:ext cx="7861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099151" progId="Word.Document.12">
                  <p:embed/>
                </p:oleObj>
              </mc:Choice>
              <mc:Fallback>
                <p:oleObj name="Document" r:id="rId2" imgW="8129635" imgH="509915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92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61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4992435"/>
              </p:ext>
            </p:extLst>
          </p:nvPr>
        </p:nvGraphicFramePr>
        <p:xfrm>
          <a:off x="531813" y="804863"/>
          <a:ext cx="7861300" cy="307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184988" progId="Word.Document.12">
                  <p:embed/>
                </p:oleObj>
              </mc:Choice>
              <mc:Fallback>
                <p:oleObj name="Document" r:id="rId2" imgW="8129635" imgH="318498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071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8700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0307559"/>
              </p:ext>
            </p:extLst>
          </p:nvPr>
        </p:nvGraphicFramePr>
        <p:xfrm>
          <a:off x="531813" y="804863"/>
          <a:ext cx="7861300" cy="365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97513" progId="Word.Document.12">
                  <p:embed/>
                </p:oleObj>
              </mc:Choice>
              <mc:Fallback>
                <p:oleObj name="Document" r:id="rId2" imgW="8129635" imgH="339751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5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8376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3033607"/>
              </p:ext>
            </p:extLst>
          </p:nvPr>
        </p:nvGraphicFramePr>
        <p:xfrm>
          <a:off x="531813" y="804863"/>
          <a:ext cx="7834312" cy="506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5252241" progId="Word.Document.12">
                  <p:embed/>
                </p:oleObj>
              </mc:Choice>
              <mc:Fallback>
                <p:oleObj name="Document" r:id="rId2" imgW="8111970" imgH="525224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34312" cy="506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6828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2044039"/>
              </p:ext>
            </p:extLst>
          </p:nvPr>
        </p:nvGraphicFramePr>
        <p:xfrm>
          <a:off x="531813" y="804863"/>
          <a:ext cx="7861300" cy="469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860691" progId="Word.Document.12">
                  <p:embed/>
                </p:oleObj>
              </mc:Choice>
              <mc:Fallback>
                <p:oleObj name="Document" r:id="rId2" imgW="8129635" imgH="486069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95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2704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3304715"/>
              </p:ext>
            </p:extLst>
          </p:nvPr>
        </p:nvGraphicFramePr>
        <p:xfrm>
          <a:off x="531813" y="804863"/>
          <a:ext cx="7861300" cy="469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860691" progId="Word.Document.12">
                  <p:embed/>
                </p:oleObj>
              </mc:Choice>
              <mc:Fallback>
                <p:oleObj name="Document" r:id="rId2" imgW="8129635" imgH="486069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695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5017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EF8494A-6D1B-41AB-8CF7-89CD80F34920}"/>
              </a:ext>
            </a:extLst>
          </p:cNvPr>
          <p:cNvSpPr txBox="1"/>
          <p:nvPr/>
        </p:nvSpPr>
        <p:spPr>
          <a:xfrm>
            <a:off x="600075" y="884454"/>
            <a:ext cx="7943850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程序如下：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 clear, close all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a=readmatrix('data10_18_1.txt');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T=sum(sum(a)); P=a/T;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计算对应矩阵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r=sum(P,2), c=sum(P)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计算边缘分布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Row_prifile=a./sum(a,2)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利用矩阵广播计算行轮廓分布阵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B=(P-r*c)./sqrt((r*c));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计算标准化数据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[u,s,v]= svd(B,'econ') 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对标准化后的数据阵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作奇异值分解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w=sign(sum(v))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vb=v.*w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利用矩阵广播修改特征向量的正负号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ub=u.*w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修改特征向量的正负号，本例中样本点个数和变量个数不等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lamda=diag(s).^2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B'*B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的特征值，即计算主惯量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ksi=T*(lamda)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计算卡方统计量的分解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T_ksi=sum(ksi)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计算总卡方统计量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con_rate=lamda/sum(lamda)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计算贡献率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cum_rate=cumsum(con_rate)  %</a:t>
            </a:r>
            <a:r>
              <a:rPr lang="zh-CN" altLang="zh-CN" sz="20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计算累积贡献率</a:t>
            </a:r>
            <a:endParaRPr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133223504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A44AA4B-71C2-44B4-BF92-5D3B70B0E0F9}"/>
              </a:ext>
            </a:extLst>
          </p:cNvPr>
          <p:cNvSpPr txBox="1"/>
          <p:nvPr/>
        </p:nvSpPr>
        <p:spPr>
          <a:xfrm>
            <a:off x="702609" y="666633"/>
            <a:ext cx="7943850" cy="5786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beta=diag(r.^(-1/2))*ub;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求加权特征向量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G=beta*s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求行轮廓坐标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alpha=diag(c.^(-1/2))*vb;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求加权特征向量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F=alpha*s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求列轮廓坐标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num1=size(G,1);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样本点的个数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rang=minmax(G(:,[1,2])');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坐标的取值范围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delta=(rang(:,2)-rang(:,1))/(5*num1);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画图的标注位置调整量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ch={'A', 'B', 'C', 'D', 'E', 'F', 'G'};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yb={'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山西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内蒙古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辽宁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吉林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黑龙江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海南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四川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贵州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甘肃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青海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'};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hold on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plot(G(:,1),G(:,2),'*','Color','k','LineWidth',1.3)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画行点散布图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text(G(:,1)-delta(1),G(:,2)-3*delta(2),yb)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对行点进行标注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plot(F(:,1),F(:,2),'H','Color','k','LineWidth',1.3)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画列点散布图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text(F(:,1)+delta(1),F(:,2),ch)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对列点进行标注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xlabel('dim1'), ylabel('dim2’)</a:t>
            </a: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writematrix([diag(s),lamda,ksi,con_rate,cum_rate], 'data10_18_2.xlsx')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ind1=find(G(:,1)&gt;0);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根据行坐标第一维进行分类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rowclass=yb(ind1)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提出第一类样本点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ind2=find(F(:,1)&gt;0);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根据列坐标第一维进行分类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colclass=ch(ind2)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提出第一类变量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798552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71423" y="546488"/>
            <a:ext cx="84767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10.6.4</a:t>
            </a:r>
            <a:r>
              <a:rPr lang="zh-CN" altLang="zh-CN" sz="4200" b="1">
                <a:solidFill>
                  <a:srgbClr val="319095"/>
                </a:solidFill>
              </a:rPr>
              <a:t>对应分析在品牌定位研究中的应用研究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983366"/>
              </p:ext>
            </p:extLst>
          </p:nvPr>
        </p:nvGraphicFramePr>
        <p:xfrm>
          <a:off x="368300" y="1938338"/>
          <a:ext cx="8188325" cy="2265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2270412" progId="Word.Document.12">
                  <p:embed/>
                </p:oleObj>
              </mc:Choice>
              <mc:Fallback>
                <p:oleObj name="Document" r:id="rId2" imgW="8153322" imgH="227041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8300" y="1938338"/>
                        <a:ext cx="8188325" cy="2265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784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6312156"/>
              </p:ext>
            </p:extLst>
          </p:nvPr>
        </p:nvGraphicFramePr>
        <p:xfrm>
          <a:off x="531813" y="804863"/>
          <a:ext cx="7861300" cy="368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592027" progId="Word.Document.12">
                  <p:embed/>
                </p:oleObj>
              </mc:Choice>
              <mc:Fallback>
                <p:oleObj name="Document" r:id="rId2" imgW="8129635" imgH="359202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8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784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5008553"/>
              </p:ext>
            </p:extLst>
          </p:nvPr>
        </p:nvGraphicFramePr>
        <p:xfrm>
          <a:off x="504825" y="1624013"/>
          <a:ext cx="8188325" cy="372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25305" progId="Word.Document.12">
                  <p:embed/>
                </p:oleObj>
              </mc:Choice>
              <mc:Fallback>
                <p:oleObj name="Document" r:id="rId2" imgW="8153322" imgH="3725305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725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基本原理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03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9281627"/>
              </p:ext>
            </p:extLst>
          </p:nvPr>
        </p:nvGraphicFramePr>
        <p:xfrm>
          <a:off x="320675" y="697287"/>
          <a:ext cx="8502650" cy="6332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784645" imgH="6551580" progId="Word.Document.12">
                  <p:embed/>
                </p:oleObj>
              </mc:Choice>
              <mc:Fallback>
                <p:oleObj name="Document" r:id="rId2" imgW="8784645" imgH="655158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0675" y="697287"/>
                        <a:ext cx="8502650" cy="6332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1060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6749263"/>
              </p:ext>
            </p:extLst>
          </p:nvPr>
        </p:nvGraphicFramePr>
        <p:xfrm>
          <a:off x="531813" y="804863"/>
          <a:ext cx="7861300" cy="379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933147" progId="Word.Document.12">
                  <p:embed/>
                </p:oleObj>
              </mc:Choice>
              <mc:Fallback>
                <p:oleObj name="Document" r:id="rId2" imgW="8129635" imgH="393314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79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071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1166668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应用案例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551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6164042"/>
              </p:ext>
            </p:extLst>
          </p:nvPr>
        </p:nvGraphicFramePr>
        <p:xfrm>
          <a:off x="531813" y="804863"/>
          <a:ext cx="7861300" cy="443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602780" progId="Word.Document.12">
                  <p:embed/>
                </p:oleObj>
              </mc:Choice>
              <mc:Fallback>
                <p:oleObj name="Document" r:id="rId2" imgW="8129635" imgH="460278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43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862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9371233"/>
              </p:ext>
            </p:extLst>
          </p:nvPr>
        </p:nvGraphicFramePr>
        <p:xfrm>
          <a:off x="531813" y="804863"/>
          <a:ext cx="7861300" cy="479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59750" progId="Word.Document.12">
                  <p:embed/>
                </p:oleObj>
              </mc:Choice>
              <mc:Fallback>
                <p:oleObj name="Document" r:id="rId2" imgW="8129635" imgH="495975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9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5182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6445897"/>
              </p:ext>
            </p:extLst>
          </p:nvPr>
        </p:nvGraphicFramePr>
        <p:xfrm>
          <a:off x="531813" y="804863"/>
          <a:ext cx="7861300" cy="287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85071" progId="Word.Document.12">
                  <p:embed/>
                </p:oleObj>
              </mc:Choice>
              <mc:Fallback>
                <p:oleObj name="Document" r:id="rId2" imgW="8129635" imgH="298507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7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270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549443"/>
              </p:ext>
            </p:extLst>
          </p:nvPr>
        </p:nvGraphicFramePr>
        <p:xfrm>
          <a:off x="531813" y="804863"/>
          <a:ext cx="7861300" cy="281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4195" progId="Word.Document.12">
                  <p:embed/>
                </p:oleObj>
              </mc:Choice>
              <mc:Fallback>
                <p:oleObj name="Document" r:id="rId2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1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8563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2783422"/>
              </p:ext>
            </p:extLst>
          </p:nvPr>
        </p:nvGraphicFramePr>
        <p:xfrm>
          <a:off x="531813" y="804863"/>
          <a:ext cx="7861300" cy="324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369056" progId="Word.Document.12">
                  <p:embed/>
                </p:oleObj>
              </mc:Choice>
              <mc:Fallback>
                <p:oleObj name="Document" r:id="rId2" imgW="8129635" imgH="336905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24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478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7067216"/>
              </p:ext>
            </p:extLst>
          </p:nvPr>
        </p:nvGraphicFramePr>
        <p:xfrm>
          <a:off x="531813" y="804863"/>
          <a:ext cx="7861300" cy="282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4195" progId="Word.Document.12">
                  <p:embed/>
                </p:oleObj>
              </mc:Choice>
              <mc:Fallback>
                <p:oleObj name="Document" r:id="rId2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25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5877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4729876"/>
              </p:ext>
            </p:extLst>
          </p:nvPr>
        </p:nvGraphicFramePr>
        <p:xfrm>
          <a:off x="531813" y="804863"/>
          <a:ext cx="7861300" cy="529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876541" progId="Word.Document.12">
                  <p:embed/>
                </p:oleObj>
              </mc:Choice>
              <mc:Fallback>
                <p:oleObj name="Document" r:id="rId2" imgW="8129635" imgH="487654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29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1849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6925830"/>
              </p:ext>
            </p:extLst>
          </p:nvPr>
        </p:nvGraphicFramePr>
        <p:xfrm>
          <a:off x="531813" y="804863"/>
          <a:ext cx="7861300" cy="473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903557" progId="Word.Document.12">
                  <p:embed/>
                </p:oleObj>
              </mc:Choice>
              <mc:Fallback>
                <p:oleObj name="Document" r:id="rId2" imgW="8129635" imgH="490355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73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1047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729630"/>
              </p:ext>
            </p:extLst>
          </p:nvPr>
        </p:nvGraphicFramePr>
        <p:xfrm>
          <a:off x="531813" y="804863"/>
          <a:ext cx="7861300" cy="3944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086237" progId="Word.Document.12">
                  <p:embed/>
                </p:oleObj>
              </mc:Choice>
              <mc:Fallback>
                <p:oleObj name="Document" r:id="rId2" imgW="8129635" imgH="408623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944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95513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3034309"/>
              </p:ext>
            </p:extLst>
          </p:nvPr>
        </p:nvGraphicFramePr>
        <p:xfrm>
          <a:off x="531813" y="804863"/>
          <a:ext cx="7861300" cy="287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91555" progId="Word.Document.12">
                  <p:embed/>
                </p:oleObj>
              </mc:Choice>
              <mc:Fallback>
                <p:oleObj name="Document" r:id="rId2" imgW="8129635" imgH="299155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7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8593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7E7349C-1359-4289-8E81-3A55B15550A5}"/>
              </a:ext>
            </a:extLst>
          </p:cNvPr>
          <p:cNvSpPr txBox="1"/>
          <p:nvPr/>
        </p:nvSpPr>
        <p:spPr>
          <a:xfrm>
            <a:off x="433667" y="641047"/>
            <a:ext cx="658569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/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计算的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Matlab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程序如下：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clc, clear, close all, a=readmatrix('anli10_7_1.txt');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a_i_dot=sum(a,2)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计算行和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a_dot_j=sum(a)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计算列和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T=sum(a_i_dot)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计算数据的总和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P=a/T;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计算对应矩阵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r=sum(P,2), c=sum(P)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计算边缘分布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Row_prifile=a./sum(a,2)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计算行轮廓分布阵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B=(P-r*c)./sqrt((r*c));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计算标准化数据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[u,s,v]=svd(B,'econ')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对标准化后的数据阵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作奇异值分解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w=sign(sum(v)); 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vb=v.*w;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修改特征向量的正负号</a:t>
            </a:r>
            <a:endParaRPr lang="en-US" altLang="zh-CN" sz="1800" b="1">
              <a:solidFill>
                <a:srgbClr val="000000"/>
              </a:solidFill>
              <a:effectLst/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ub=u.*w;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修改特征向量的正负号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lamda=diag(s).^2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B'*B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的特征值</a:t>
            </a:r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即计算惯量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ksi=T*(lamda)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计算卡方统计量的分解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T_ksi=sum(ksi)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计算总卡方统计量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con_rate=lamda/sum(lamda)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计算贡献率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cum_rate=cumsum(con_rate)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计算累积贡献率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beta=diag(r.^(-1/2))*ub;   %</a:t>
            </a:r>
            <a:r>
              <a:rPr lang="zh-CN" altLang="zh-CN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求加权特征向量</a:t>
            </a:r>
            <a:endParaRPr lang="zh-CN" altLang="zh-CN" sz="18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G=beta*s   %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求行轮廓坐标</a:t>
            </a:r>
            <a:r>
              <a:rPr lang="en-US" altLang="zh-CN" sz="1800" b="1" kern="10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G</a:t>
            </a:r>
            <a:endParaRPr lang="zh-CN" altLang="zh-CN" sz="1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660822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048B06D-4B2A-46FA-B827-A08D6BF7395A}"/>
              </a:ext>
            </a:extLst>
          </p:cNvPr>
          <p:cNvSpPr txBox="1"/>
          <p:nvPr/>
        </p:nvSpPr>
        <p:spPr>
          <a:xfrm>
            <a:off x="285749" y="1169563"/>
            <a:ext cx="82934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alpha=diag(c.^(-1/2))*vb;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求加权特征向量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F=alpha*s 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求列轮廓坐标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F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num1=size(G,1);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样本点的个数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rang=minmax(G(:,[1 2])');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行坐标的取值范围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delta=(rang(:,2)-rang(:,1))/(4*num1);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画图的标注位置调整量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chrow={'A', 'B', 'C', 'D', 'E'};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strcol={'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少男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少女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白领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工人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农民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士兵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主管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','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教授</a:t>
            </a:r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'};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hold on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plot(G(:,1),G(:,2),'*','Color','k','LineWidth',1.3) 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画行点散布图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text(G(:,1),G(:,2)-delta(2),chrow)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对行点进行标注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plot(F(:,1),F(:,2),'H','Color','k','LineWidth',1.3)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画列点散布图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text(F(:,1)-delta(1),F(:,2)+1.2*delta(2),strcol)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对列点进行标注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xlabel('dim1'), ylabel('dim2')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writematrix([diag(s),lamda,ksi,con_rate,cum_rate], 'anli10_7_2.xlsx')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66700" algn="just"/>
            <a:r>
              <a:rPr lang="en-US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宋体" panose="02010600030101010101" pitchFamily="2" charset="-122"/>
              </a:rPr>
              <a:t>dd=dist(G(:,1:2),F(:,1:2)') %</a:t>
            </a:r>
            <a:r>
              <a:rPr lang="zh-CN" altLang="zh-CN" sz="20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计算两个矩阵对应行与列之间的距离</a:t>
            </a:r>
            <a:endParaRPr lang="zh-CN" altLang="zh-CN" sz="200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341241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3171111"/>
            <a:ext cx="6706442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zh-CN" sz="4800" b="1" kern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多维标度法</a:t>
            </a:r>
            <a:endParaRPr lang="zh-CN" altLang="en-US" sz="4800" b="1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07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66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10.7.1 </a:t>
            </a:r>
            <a:r>
              <a:rPr lang="zh-CN" altLang="en-US" sz="4200" b="1">
                <a:solidFill>
                  <a:srgbClr val="319095"/>
                </a:solidFill>
              </a:rPr>
              <a:t>引例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0541502"/>
              </p:ext>
            </p:extLst>
          </p:nvPr>
        </p:nvGraphicFramePr>
        <p:xfrm>
          <a:off x="490538" y="1501775"/>
          <a:ext cx="8189912" cy="5389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5378675" progId="Word.Document.12">
                  <p:embed/>
                </p:oleObj>
              </mc:Choice>
              <mc:Fallback>
                <p:oleObj name="Document" r:id="rId2" imgW="8153322" imgH="537867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0538" y="1501775"/>
                        <a:ext cx="8189912" cy="5389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3844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253941"/>
              </p:ext>
            </p:extLst>
          </p:nvPr>
        </p:nvGraphicFramePr>
        <p:xfrm>
          <a:off x="546100" y="804863"/>
          <a:ext cx="7861300" cy="3781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3910814" progId="Word.Document.12">
                  <p:embed/>
                </p:oleObj>
              </mc:Choice>
              <mc:Fallback>
                <p:oleObj name="Document" r:id="rId2" imgW="8111970" imgH="3910814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6100" y="804863"/>
                        <a:ext cx="7861300" cy="3781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210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4545004"/>
              </p:ext>
            </p:extLst>
          </p:nvPr>
        </p:nvGraphicFramePr>
        <p:xfrm>
          <a:off x="531813" y="804863"/>
          <a:ext cx="7861300" cy="561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811289" progId="Word.Document.12">
                  <p:embed/>
                </p:oleObj>
              </mc:Choice>
              <mc:Fallback>
                <p:oleObj name="Document" r:id="rId2" imgW="8129635" imgH="581128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61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6905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0925923"/>
              </p:ext>
            </p:extLst>
          </p:nvPr>
        </p:nvGraphicFramePr>
        <p:xfrm>
          <a:off x="531813" y="804863"/>
          <a:ext cx="7861300" cy="282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2924195" progId="Word.Document.12">
                  <p:embed/>
                </p:oleObj>
              </mc:Choice>
              <mc:Fallback>
                <p:oleObj name="Document" r:id="rId2" imgW="8129635" imgH="292419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2825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540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3038048"/>
              </p:ext>
            </p:extLst>
          </p:nvPr>
        </p:nvGraphicFramePr>
        <p:xfrm>
          <a:off x="531813" y="804863"/>
          <a:ext cx="7834312" cy="544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11970" imgH="5647033" progId="Word.Document.12">
                  <p:embed/>
                </p:oleObj>
              </mc:Choice>
              <mc:Fallback>
                <p:oleObj name="Document" r:id="rId2" imgW="8111970" imgH="564703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34312" cy="544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210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3DF7DC0-9AEC-4FC3-AD92-1B7907AC0806}"/>
              </a:ext>
            </a:extLst>
          </p:cNvPr>
          <p:cNvSpPr txBox="1"/>
          <p:nvPr/>
        </p:nvSpPr>
        <p:spPr>
          <a:xfrm>
            <a:off x="384870" y="574120"/>
            <a:ext cx="6316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00" b="1">
                <a:solidFill>
                  <a:srgbClr val="319095"/>
                </a:solidFill>
              </a:rPr>
              <a:t>10.7.2  </a:t>
            </a:r>
            <a:r>
              <a:rPr lang="zh-CN" altLang="zh-CN" sz="4200" b="1">
                <a:solidFill>
                  <a:srgbClr val="319095"/>
                </a:solidFill>
              </a:rPr>
              <a:t>经典的多维标度法</a:t>
            </a:r>
            <a:endParaRPr lang="zh-CN" altLang="en-US" sz="4200" b="1" dirty="0">
              <a:solidFill>
                <a:srgbClr val="319095"/>
              </a:solidFill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9CD71D5-D49B-4ECC-AB36-39FBCF3AE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3586517"/>
              </p:ext>
            </p:extLst>
          </p:nvPr>
        </p:nvGraphicFramePr>
        <p:xfrm>
          <a:off x="382588" y="2074863"/>
          <a:ext cx="8256587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548607" imgH="3686936" progId="Word.Document.12">
                  <p:embed/>
                </p:oleObj>
              </mc:Choice>
              <mc:Fallback>
                <p:oleObj name="Document" r:id="rId3" imgW="8548607" imgH="368693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9CD71D5-D49B-4ECC-AB36-39FBCF3AE9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588" y="2074863"/>
                        <a:ext cx="8256587" cy="356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853DD38-8ADB-4DA9-95AB-17849D1D9115}"/>
              </a:ext>
            </a:extLst>
          </p:cNvPr>
          <p:cNvSpPr txBox="1"/>
          <p:nvPr/>
        </p:nvSpPr>
        <p:spPr>
          <a:xfrm>
            <a:off x="384870" y="142756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1.</a:t>
            </a:r>
            <a:r>
              <a:rPr lang="zh-CN" altLang="zh-CN" sz="3600" b="1">
                <a:solidFill>
                  <a:srgbClr val="0293B8"/>
                </a:solidFill>
              </a:rPr>
              <a:t>距离阵</a:t>
            </a:r>
            <a:endParaRPr lang="en-US" altLang="zh-CN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848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0074084"/>
              </p:ext>
            </p:extLst>
          </p:nvPr>
        </p:nvGraphicFramePr>
        <p:xfrm>
          <a:off x="531813" y="804863"/>
          <a:ext cx="7861300" cy="451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4680946" progId="Word.Document.12">
                  <p:embed/>
                </p:oleObj>
              </mc:Choice>
              <mc:Fallback>
                <p:oleObj name="Document" r:id="rId2" imgW="8129635" imgH="468094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51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8041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4346804"/>
              </p:ext>
            </p:extLst>
          </p:nvPr>
        </p:nvGraphicFramePr>
        <p:xfrm>
          <a:off x="531813" y="804863"/>
          <a:ext cx="8121650" cy="521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390138" imgH="5393250" progId="Word.Document.12">
                  <p:embed/>
                </p:oleObj>
              </mc:Choice>
              <mc:Fallback>
                <p:oleObj name="Document" r:id="rId2" imgW="8390138" imgH="539325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21650" cy="521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6547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3652209"/>
              </p:ext>
            </p:extLst>
          </p:nvPr>
        </p:nvGraphicFramePr>
        <p:xfrm>
          <a:off x="531813" y="804863"/>
          <a:ext cx="7861300" cy="544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640549" progId="Word.Document.12">
                  <p:embed/>
                </p:oleObj>
              </mc:Choice>
              <mc:Fallback>
                <p:oleObj name="Document" r:id="rId2" imgW="8129635" imgH="564054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544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689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8632042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702612" progId="Word.Document.12">
                  <p:embed/>
                </p:oleObj>
              </mc:Choice>
              <mc:Fallback>
                <p:oleObj name="Document" r:id="rId2" imgW="8153322" imgH="3702612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2.</a:t>
            </a:r>
            <a:r>
              <a:rPr lang="zh-CN" altLang="zh-CN" sz="3600" b="1">
                <a:solidFill>
                  <a:srgbClr val="0293B8"/>
                </a:solidFill>
              </a:rPr>
              <a:t>欧氏距离阵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876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1743607"/>
              </p:ext>
            </p:extLst>
          </p:nvPr>
        </p:nvGraphicFramePr>
        <p:xfrm>
          <a:off x="531813" y="804863"/>
          <a:ext cx="78613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5116081" progId="Word.Document.12">
                  <p:embed/>
                </p:oleObj>
              </mc:Choice>
              <mc:Fallback>
                <p:oleObj name="Document" r:id="rId2" imgW="8129635" imgH="511608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94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3191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8863948"/>
              </p:ext>
            </p:extLst>
          </p:nvPr>
        </p:nvGraphicFramePr>
        <p:xfrm>
          <a:off x="531813" y="804863"/>
          <a:ext cx="7861300" cy="344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568253" progId="Word.Document.12">
                  <p:embed/>
                </p:oleObj>
              </mc:Choice>
              <mc:Fallback>
                <p:oleObj name="Document" r:id="rId2" imgW="8129635" imgH="356825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440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0112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5459748"/>
              </p:ext>
            </p:extLst>
          </p:nvPr>
        </p:nvGraphicFramePr>
        <p:xfrm>
          <a:off x="504825" y="1624013"/>
          <a:ext cx="8188325" cy="3944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53322" imgH="3947916" progId="Word.Document.12">
                  <p:embed/>
                </p:oleObj>
              </mc:Choice>
              <mc:Fallback>
                <p:oleObj name="Document" r:id="rId2" imgW="8153322" imgH="3947916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944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293B8"/>
                </a:solidFill>
              </a:rPr>
              <a:t>3.</a:t>
            </a:r>
            <a:r>
              <a:rPr lang="zh-CN" altLang="zh-CN" sz="3600" b="1">
                <a:solidFill>
                  <a:srgbClr val="0293B8"/>
                </a:solidFill>
              </a:rPr>
              <a:t>多维标度的经典解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199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7351215"/>
              </p:ext>
            </p:extLst>
          </p:nvPr>
        </p:nvGraphicFramePr>
        <p:xfrm>
          <a:off x="531813" y="804863"/>
          <a:ext cx="7861300" cy="410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41515" progId="Word.Document.12">
                  <p:embed/>
                </p:oleObj>
              </mc:Choice>
              <mc:Fallback>
                <p:oleObj name="Document" r:id="rId2" imgW="8129635" imgH="374151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4108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1361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8838781"/>
              </p:ext>
            </p:extLst>
          </p:nvPr>
        </p:nvGraphicFramePr>
        <p:xfrm>
          <a:off x="531813" y="804863"/>
          <a:ext cx="7861300" cy="3630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29635" imgH="3764208" progId="Word.Document.12">
                  <p:embed/>
                </p:oleObj>
              </mc:Choice>
              <mc:Fallback>
                <p:oleObj name="Document" r:id="rId2" imgW="8129635" imgH="376420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7861300" cy="3630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0191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2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3291</TotalTime>
  <Words>2294</Words>
  <Application>Microsoft Office PowerPoint</Application>
  <PresentationFormat>全屏显示(4:3)</PresentationFormat>
  <Paragraphs>176</Paragraphs>
  <Slides>112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112</vt:i4>
      </vt:variant>
    </vt:vector>
  </HeadingPairs>
  <TitlesOfParts>
    <vt:vector size="126" baseType="lpstr">
      <vt:lpstr>等线</vt:lpstr>
      <vt:lpstr>华文新魏</vt:lpstr>
      <vt:lpstr>隶书</vt:lpstr>
      <vt:lpstr>宋体</vt:lpstr>
      <vt:lpstr>微软雅黑</vt:lpstr>
      <vt:lpstr>Arial</vt:lpstr>
      <vt:lpstr>Blackadder ITC</vt:lpstr>
      <vt:lpstr>Calibri</vt:lpstr>
      <vt:lpstr>Calibri Light</vt:lpstr>
      <vt:lpstr>Eras Bold ITC</vt:lpstr>
      <vt:lpstr>Impact</vt:lpstr>
      <vt:lpstr>Times New Roman</vt:lpstr>
      <vt:lpstr>2_Office 主题​​</vt:lpstr>
      <vt:lpstr>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常数项级数</dc:title>
  <dc:creator>Happy</dc:creator>
  <cp:lastModifiedBy>sxj</cp:lastModifiedBy>
  <cp:revision>171</cp:revision>
  <dcterms:created xsi:type="dcterms:W3CDTF">2020-06-24T23:10:14Z</dcterms:created>
  <dcterms:modified xsi:type="dcterms:W3CDTF">2021-02-23T16:49:42Z</dcterms:modified>
</cp:coreProperties>
</file>